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notesMasterIdLst>
    <p:notesMasterId r:id="rId21"/>
  </p:notesMasterIdLst>
  <p:handoutMasterIdLst>
    <p:handoutMasterId r:id="rId22"/>
  </p:handoutMasterIdLst>
  <p:sldIdLst>
    <p:sldId id="256" r:id="rId2"/>
    <p:sldId id="289" r:id="rId3"/>
    <p:sldId id="297" r:id="rId4"/>
    <p:sldId id="286" r:id="rId5"/>
    <p:sldId id="292" r:id="rId6"/>
    <p:sldId id="293" r:id="rId7"/>
    <p:sldId id="299" r:id="rId8"/>
    <p:sldId id="300" r:id="rId9"/>
    <p:sldId id="296" r:id="rId10"/>
    <p:sldId id="294" r:id="rId11"/>
    <p:sldId id="295" r:id="rId12"/>
    <p:sldId id="301" r:id="rId13"/>
    <p:sldId id="285" r:id="rId14"/>
    <p:sldId id="280" r:id="rId15"/>
    <p:sldId id="279" r:id="rId16"/>
    <p:sldId id="287" r:id="rId17"/>
    <p:sldId id="259" r:id="rId18"/>
    <p:sldId id="288" r:id="rId19"/>
    <p:sldId id="298" r:id="rId20"/>
  </p:sldIdLst>
  <p:sldSz cx="9144000" cy="6858000" type="screen4x3"/>
  <p:notesSz cx="9926638" cy="6797675"/>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8" autoAdjust="0"/>
    <p:restoredTop sz="94660"/>
  </p:normalViewPr>
  <p:slideViewPr>
    <p:cSldViewPr>
      <p:cViewPr varScale="1">
        <p:scale>
          <a:sx n="73" d="100"/>
          <a:sy n="73" d="100"/>
        </p:scale>
        <p:origin x="-67"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40963" name="Rectangle 3"/>
          <p:cNvSpPr>
            <a:spLocks noGrp="1" noChangeArrowheads="1"/>
          </p:cNvSpPr>
          <p:nvPr>
            <p:ph type="dt" sz="quarter" idx="1"/>
          </p:nvPr>
        </p:nvSpPr>
        <p:spPr bwMode="auto">
          <a:xfrm>
            <a:off x="5621338" y="0"/>
            <a:ext cx="4303712"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B31C6D68-3DD0-4DEB-B088-D854A3A6B95F}" type="datetime1">
              <a:rPr lang="ja-JP" altLang="en-US"/>
              <a:pPr/>
              <a:t>2018/4/5</a:t>
            </a:fld>
            <a:endParaRPr lang="en-US" altLang="ja-JP"/>
          </a:p>
        </p:txBody>
      </p:sp>
      <p:sp>
        <p:nvSpPr>
          <p:cNvPr id="40964" name="Rectangle 4"/>
          <p:cNvSpPr>
            <a:spLocks noGrp="1" noChangeArrowheads="1"/>
          </p:cNvSpPr>
          <p:nvPr>
            <p:ph type="ftr" sz="quarter" idx="2"/>
          </p:nvPr>
        </p:nvSpPr>
        <p:spPr bwMode="auto">
          <a:xfrm>
            <a:off x="0" y="6456363"/>
            <a:ext cx="4302125"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40965" name="Rectangle 5"/>
          <p:cNvSpPr>
            <a:spLocks noGrp="1" noChangeArrowheads="1"/>
          </p:cNvSpPr>
          <p:nvPr>
            <p:ph type="sldNum" sz="quarter" idx="3"/>
          </p:nvPr>
        </p:nvSpPr>
        <p:spPr bwMode="auto">
          <a:xfrm>
            <a:off x="5621338" y="6456363"/>
            <a:ext cx="4303712"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042B9F28-F4D0-47DF-B751-66D3CC5D7F90}" type="slidenum">
              <a:rPr lang="ja-JP" altLang="en-US"/>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38915" name="Rectangle 3"/>
          <p:cNvSpPr>
            <a:spLocks noGrp="1" noChangeArrowheads="1"/>
          </p:cNvSpPr>
          <p:nvPr>
            <p:ph type="dt" idx="1"/>
          </p:nvPr>
        </p:nvSpPr>
        <p:spPr bwMode="auto">
          <a:xfrm>
            <a:off x="5621338" y="0"/>
            <a:ext cx="4303712"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8A7DE2B9-7427-4632-8AA2-E618CC98936C}" type="datetime1">
              <a:rPr lang="ja-JP" altLang="en-US"/>
              <a:pPr/>
              <a:t>2018/4/5</a:t>
            </a:fld>
            <a:endParaRPr lang="en-US" altLang="ja-JP"/>
          </a:p>
        </p:txBody>
      </p:sp>
      <p:sp>
        <p:nvSpPr>
          <p:cNvPr id="38916" name="Rectangle 4"/>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992188" y="3228975"/>
            <a:ext cx="7942262" cy="30591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8" name="Rectangle 6"/>
          <p:cNvSpPr>
            <a:spLocks noGrp="1" noChangeArrowheads="1"/>
          </p:cNvSpPr>
          <p:nvPr>
            <p:ph type="ftr" sz="quarter" idx="4"/>
          </p:nvPr>
        </p:nvSpPr>
        <p:spPr bwMode="auto">
          <a:xfrm>
            <a:off x="0" y="6456363"/>
            <a:ext cx="4302125"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38919" name="Rectangle 7"/>
          <p:cNvSpPr>
            <a:spLocks noGrp="1" noChangeArrowheads="1"/>
          </p:cNvSpPr>
          <p:nvPr>
            <p:ph type="sldNum" sz="quarter" idx="5"/>
          </p:nvPr>
        </p:nvSpPr>
        <p:spPr bwMode="auto">
          <a:xfrm>
            <a:off x="5621338" y="6456363"/>
            <a:ext cx="4303712"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5A16CB49-D288-4A97-8119-0E214F456AE4}" type="slidenum">
              <a:rPr lang="ja-JP" altLang="en-US"/>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fld id="{65E59A7D-F78A-4EE8-A868-DFCA775DBDD6}" type="datetime1">
              <a:rPr lang="ja-JP" altLang="en-US" smtClean="0"/>
              <a:pPr/>
              <a:t>2018/4/5</a:t>
            </a:fld>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14" name="スライド番号プレースホルダ 13"/>
          <p:cNvSpPr>
            <a:spLocks noGrp="1"/>
          </p:cNvSpPr>
          <p:nvPr>
            <p:ph type="sldNum" sz="quarter" idx="12"/>
          </p:nvPr>
        </p:nvSpPr>
        <p:spPr/>
        <p:txBody>
          <a:bodyPr/>
          <a:lstStyle/>
          <a:p>
            <a:pPr>
              <a:defRPr/>
            </a:pPr>
            <a:fld id="{A3034756-CF14-4642-BCE4-FEF64792DC2F}"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45F7FFF-9480-44CC-AB7A-3B6A841C811B}" type="datetime1">
              <a:rPr lang="ja-JP" altLang="en-US" smtClean="0"/>
              <a:pPr/>
              <a:t>2018/4/5</a:t>
            </a:fld>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pPr>
              <a:defRPr/>
            </a:pPr>
            <a:fld id="{4A99E52F-6482-456F-957A-BE94C84B730B}"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7D8CBD9-FD74-40EF-BF7D-DE19B8F2E105}" type="datetime1">
              <a:rPr lang="ja-JP" altLang="en-US" smtClean="0"/>
              <a:pPr/>
              <a:t>2018/4/5</a:t>
            </a:fld>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pPr>
              <a:defRPr/>
            </a:pPr>
            <a:fld id="{9B3A22D3-0E52-4B2A-892B-1E944889CCD9}"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5FBFA9A-5CF2-4138-A2A6-C51C043EC169}" type="datetime1">
              <a:rPr lang="ja-JP" altLang="en-US" smtClean="0"/>
              <a:pPr/>
              <a:t>2018/4/5</a:t>
            </a:fld>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pPr>
              <a:defRPr/>
            </a:pPr>
            <a:fld id="{FA16582B-3651-4652-A583-F6C4B501D674}"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61532DB2-5C7B-47BA-A81C-BBD025AA058D}" type="datetime1">
              <a:rPr lang="ja-JP" altLang="en-US" smtClean="0"/>
              <a:pPr/>
              <a:t>2018/4/5</a:t>
            </a:fld>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pPr>
              <a:defRPr/>
            </a:pPr>
            <a:fld id="{F4440602-A648-4A01-B207-7FD4F5DE1E6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A4E9797D-EDFD-4B25-85CB-96F3131B9993}" type="datetime1">
              <a:rPr lang="ja-JP" altLang="en-US" smtClean="0"/>
              <a:pPr/>
              <a:t>2018/4/5</a:t>
            </a:fld>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pPr>
              <a:defRPr/>
            </a:pPr>
            <a:fld id="{1F37DBC3-B189-4C56-A6C7-4BB536F5A6B6}"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F5623A1E-DB5A-44B5-8B77-6AAFB4DCD455}" type="datetime1">
              <a:rPr lang="ja-JP" altLang="en-US" smtClean="0"/>
              <a:pPr/>
              <a:t>2018/4/5</a:t>
            </a:fld>
            <a:endParaRPr lang="en-US" altLang="ja-JP"/>
          </a:p>
        </p:txBody>
      </p:sp>
      <p:sp>
        <p:nvSpPr>
          <p:cNvPr id="8" name="フッター プレースホルダ 7"/>
          <p:cNvSpPr>
            <a:spLocks noGrp="1"/>
          </p:cNvSpPr>
          <p:nvPr>
            <p:ph type="ftr" sz="quarter" idx="11"/>
          </p:nvPr>
        </p:nvSpPr>
        <p:spPr/>
        <p:txBody>
          <a:bodyPr/>
          <a:lstStyle/>
          <a:p>
            <a:endParaRPr lang="en-US" altLang="ja-JP"/>
          </a:p>
        </p:txBody>
      </p:sp>
      <p:sp>
        <p:nvSpPr>
          <p:cNvPr id="9" name="スライド番号プレースホルダ 8"/>
          <p:cNvSpPr>
            <a:spLocks noGrp="1"/>
          </p:cNvSpPr>
          <p:nvPr>
            <p:ph type="sldNum" sz="quarter" idx="12"/>
          </p:nvPr>
        </p:nvSpPr>
        <p:spPr/>
        <p:txBody>
          <a:bodyPr/>
          <a:lstStyle/>
          <a:p>
            <a:pPr>
              <a:defRPr/>
            </a:pPr>
            <a:fld id="{DEE9F42E-45E2-4038-9110-8ECDA9D2406E}"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753E1B6-3339-4040-A3C1-64ECC612B285}" type="datetime1">
              <a:rPr lang="ja-JP" altLang="en-US" smtClean="0"/>
              <a:pPr/>
              <a:t>2018/4/5</a:t>
            </a:fld>
            <a:endParaRPr lang="en-US" altLang="ja-JP"/>
          </a:p>
        </p:txBody>
      </p:sp>
      <p:sp>
        <p:nvSpPr>
          <p:cNvPr id="4" name="フッター プレースホルダ 3"/>
          <p:cNvSpPr>
            <a:spLocks noGrp="1"/>
          </p:cNvSpPr>
          <p:nvPr>
            <p:ph type="ftr" sz="quarter" idx="11"/>
          </p:nvPr>
        </p:nvSpPr>
        <p:spPr/>
        <p:txBody>
          <a:bodyPr/>
          <a:lstStyle/>
          <a:p>
            <a:endParaRPr lang="en-US" altLang="ja-JP"/>
          </a:p>
        </p:txBody>
      </p:sp>
      <p:sp>
        <p:nvSpPr>
          <p:cNvPr id="5" name="スライド番号プレースホルダ 4"/>
          <p:cNvSpPr>
            <a:spLocks noGrp="1"/>
          </p:cNvSpPr>
          <p:nvPr>
            <p:ph type="sldNum" sz="quarter" idx="12"/>
          </p:nvPr>
        </p:nvSpPr>
        <p:spPr/>
        <p:txBody>
          <a:bodyPr/>
          <a:lstStyle/>
          <a:p>
            <a:pPr>
              <a:defRPr/>
            </a:pPr>
            <a:fld id="{5CA0CE6E-D365-4415-9DA9-A6F80E710B6B}"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A4EE350-C15B-4B01-8055-40C1B58A07B1}" type="datetime1">
              <a:rPr lang="ja-JP" altLang="en-US" smtClean="0"/>
              <a:pPr/>
              <a:t>2018/4/5</a:t>
            </a:fld>
            <a:endParaRPr lang="en-US" altLang="ja-JP"/>
          </a:p>
        </p:txBody>
      </p:sp>
      <p:sp>
        <p:nvSpPr>
          <p:cNvPr id="3" name="フッター プレースホルダ 2"/>
          <p:cNvSpPr>
            <a:spLocks noGrp="1"/>
          </p:cNvSpPr>
          <p:nvPr>
            <p:ph type="ftr" sz="quarter" idx="11"/>
          </p:nvPr>
        </p:nvSpPr>
        <p:spPr/>
        <p:txBody>
          <a:bodyPr/>
          <a:lstStyle/>
          <a:p>
            <a:endParaRPr lang="en-US" altLang="ja-JP"/>
          </a:p>
        </p:txBody>
      </p:sp>
      <p:sp>
        <p:nvSpPr>
          <p:cNvPr id="4" name="スライド番号プレースホルダ 3"/>
          <p:cNvSpPr>
            <a:spLocks noGrp="1"/>
          </p:cNvSpPr>
          <p:nvPr>
            <p:ph type="sldNum" sz="quarter" idx="12"/>
          </p:nvPr>
        </p:nvSpPr>
        <p:spPr/>
        <p:txBody>
          <a:bodyPr/>
          <a:lstStyle/>
          <a:p>
            <a:pPr>
              <a:defRPr/>
            </a:pPr>
            <a:fld id="{AE93EB66-42D9-403F-9BBD-1DBA71AC4E95}"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7A5BB5A5-7F70-4618-A3F7-31E1875EFD89}" type="datetime1">
              <a:rPr lang="ja-JP" altLang="en-US" smtClean="0"/>
              <a:pPr/>
              <a:t>2018/4/5</a:t>
            </a:fld>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pPr>
              <a:defRPr/>
            </a:pPr>
            <a:fld id="{AD113B63-0E68-4821-86EC-84304C98E8AF}"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86568DFE-0522-43FE-87A0-9CAB5335B4BC}" type="datetime1">
              <a:rPr lang="ja-JP" altLang="en-US" smtClean="0"/>
              <a:pPr/>
              <a:t>2018/4/5</a:t>
            </a:fld>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pPr>
              <a:defRPr/>
            </a:pPr>
            <a:fld id="{8B8DA530-C37B-41AF-BBC5-A4D0BE2F929D}"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7F41812B-5286-4023-AECA-DE58BB551574}" type="datetime1">
              <a:rPr lang="ja-JP" altLang="en-US" smtClean="0"/>
              <a:pPr/>
              <a:t>2018/4/5</a:t>
            </a:fld>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732B0EA9-A53A-45A5-B9A8-633D338A77DF}"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hf hdr="0" ftr="0" dt="0"/>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i.hosei.ac.jp/hayash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edu.i.hosei.ac.jp/~hayashi/micro/micro/"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560" y="1484784"/>
            <a:ext cx="7772400" cy="1714512"/>
          </a:xfrm>
        </p:spPr>
        <p:txBody>
          <a:bodyPr>
            <a:normAutofit/>
          </a:bodyPr>
          <a:lstStyle/>
          <a:p>
            <a:pPr>
              <a:defRPr/>
            </a:pPr>
            <a:r>
              <a:rPr lang="en-US" altLang="ja-JP" sz="2800" b="1" dirty="0" smtClean="0">
                <a:latin typeface="ＭＳ ゴシック" pitchFamily="49" charset="-128"/>
                <a:ea typeface="ＭＳ ゴシック" pitchFamily="49" charset="-128"/>
                <a:cs typeface="Arial Unicode MS" pitchFamily="50" charset="-128"/>
              </a:rPr>
              <a:t/>
            </a:r>
            <a:br>
              <a:rPr lang="en-US" altLang="ja-JP" sz="2800" b="1" dirty="0" smtClean="0">
                <a:latin typeface="ＭＳ ゴシック" pitchFamily="49" charset="-128"/>
                <a:ea typeface="ＭＳ ゴシック" pitchFamily="49" charset="-128"/>
                <a:cs typeface="Arial Unicode MS" pitchFamily="50" charset="-128"/>
              </a:rPr>
            </a:br>
            <a:r>
              <a:rPr lang="en-US" altLang="ja-JP" sz="2800" b="1" dirty="0" smtClean="0">
                <a:latin typeface="+mn-lt"/>
                <a:ea typeface="ＭＳ ゴシック" pitchFamily="49" charset="-128"/>
                <a:cs typeface="Arial Unicode MS" pitchFamily="50" charset="-128"/>
              </a:rPr>
              <a:t>Orientations </a:t>
            </a:r>
            <a:r>
              <a:rPr lang="en-US" altLang="ja-JP" sz="2800" b="1" dirty="0" smtClean="0">
                <a:latin typeface="+mn-lt"/>
                <a:ea typeface="ＭＳ ゴシック" pitchFamily="49" charset="-128"/>
                <a:cs typeface="Arial Unicode MS" pitchFamily="50" charset="-128"/>
              </a:rPr>
              <a:t>of Macroeconomics</a:t>
            </a:r>
            <a:r>
              <a:rPr lang="en-US" altLang="ja-JP" sz="2800" b="1" dirty="0" smtClean="0">
                <a:latin typeface="+mn-lt"/>
                <a:ea typeface="ＭＳ ゴシック" pitchFamily="49" charset="-128"/>
                <a:cs typeface="Arial Unicode MS" pitchFamily="50" charset="-128"/>
              </a:rPr>
              <a:t/>
            </a:r>
            <a:br>
              <a:rPr lang="en-US" altLang="ja-JP" sz="2800" b="1" dirty="0" smtClean="0">
                <a:latin typeface="+mn-lt"/>
                <a:ea typeface="ＭＳ ゴシック" pitchFamily="49" charset="-128"/>
                <a:cs typeface="Arial Unicode MS" pitchFamily="50" charset="-128"/>
              </a:rPr>
            </a:br>
            <a:endParaRPr lang="ja-JP" altLang="en-US" sz="2800" b="1" dirty="0" smtClean="0">
              <a:latin typeface="ＭＳ ゴシック" pitchFamily="49" charset="-128"/>
              <a:ea typeface="ＭＳ ゴシック" pitchFamily="49" charset="-128"/>
              <a:cs typeface="Arial Unicode MS" pitchFamily="50" charset="-128"/>
            </a:endParaRPr>
          </a:p>
        </p:txBody>
      </p:sp>
      <p:sp>
        <p:nvSpPr>
          <p:cNvPr id="2051" name="Rectangle 3"/>
          <p:cNvSpPr>
            <a:spLocks noGrp="1" noChangeArrowheads="1"/>
          </p:cNvSpPr>
          <p:nvPr>
            <p:ph type="subTitle" idx="1"/>
          </p:nvPr>
        </p:nvSpPr>
        <p:spPr>
          <a:xfrm>
            <a:off x="285750" y="4293096"/>
            <a:ext cx="8429625" cy="2279154"/>
          </a:xfrm>
        </p:spPr>
        <p:txBody>
          <a:bodyPr>
            <a:normAutofit/>
          </a:bodyPr>
          <a:lstStyle/>
          <a:p>
            <a:pPr algn="r" eaLnBrk="1" hangingPunct="1">
              <a:lnSpc>
                <a:spcPct val="90000"/>
              </a:lnSpc>
            </a:pPr>
            <a:r>
              <a:rPr lang="en-US" altLang="ja-JP" sz="2400" b="1" dirty="0" err="1" smtClean="0">
                <a:solidFill>
                  <a:srgbClr val="000000"/>
                </a:solidFill>
                <a:latin typeface="Times New Roman" pitchFamily="18" charset="0"/>
                <a:ea typeface="ＭＳ Ｐゴシック" charset="-128"/>
                <a:cs typeface="Times New Roman" pitchFamily="18" charset="0"/>
              </a:rPr>
              <a:t>Naotsugu</a:t>
            </a:r>
            <a:r>
              <a:rPr lang="en-US" altLang="ja-JP" sz="2400" b="1" dirty="0" smtClean="0">
                <a:solidFill>
                  <a:srgbClr val="000000"/>
                </a:solidFill>
                <a:latin typeface="Times New Roman" pitchFamily="18" charset="0"/>
                <a:ea typeface="ＭＳ Ｐゴシック" charset="-128"/>
                <a:cs typeface="Times New Roman" pitchFamily="18" charset="0"/>
              </a:rPr>
              <a:t> HAYASHI </a:t>
            </a:r>
            <a:r>
              <a:rPr lang="ja-JP" altLang="en-US" sz="2400" b="1" dirty="0" smtClean="0">
                <a:solidFill>
                  <a:srgbClr val="000000"/>
                </a:solidFill>
                <a:latin typeface="Times New Roman" pitchFamily="18" charset="0"/>
                <a:ea typeface="ＭＳ Ｐゴシック" charset="-128"/>
                <a:cs typeface="Times New Roman" pitchFamily="18" charset="0"/>
              </a:rPr>
              <a:t>林 直嗣</a:t>
            </a:r>
          </a:p>
          <a:p>
            <a:pPr algn="r" eaLnBrk="1" hangingPunct="1">
              <a:lnSpc>
                <a:spcPct val="90000"/>
              </a:lnSpc>
            </a:pPr>
            <a:r>
              <a:rPr lang="en-US" altLang="ja-JP" sz="2400" b="1" dirty="0" smtClean="0">
                <a:solidFill>
                  <a:srgbClr val="000000"/>
                </a:solidFill>
                <a:latin typeface="Times New Roman" pitchFamily="18" charset="0"/>
                <a:ea typeface="ＭＳ Ｐゴシック" charset="-128"/>
                <a:cs typeface="Times New Roman" pitchFamily="18" charset="0"/>
              </a:rPr>
              <a:t>Professor of Economics </a:t>
            </a:r>
            <a:r>
              <a:rPr lang="ja-JP" altLang="en-US" sz="2400" b="1" dirty="0" smtClean="0">
                <a:solidFill>
                  <a:srgbClr val="000000"/>
                </a:solidFill>
                <a:latin typeface="Times New Roman" pitchFamily="18" charset="0"/>
                <a:ea typeface="ＭＳ Ｐゴシック" charset="-128"/>
                <a:cs typeface="Times New Roman" pitchFamily="18" charset="0"/>
              </a:rPr>
              <a:t>経済学教授</a:t>
            </a:r>
          </a:p>
          <a:p>
            <a:pPr algn="r" eaLnBrk="1" hangingPunct="1">
              <a:lnSpc>
                <a:spcPct val="90000"/>
              </a:lnSpc>
            </a:pPr>
            <a:r>
              <a:rPr lang="en-US" altLang="ja-JP" sz="2400" b="1" dirty="0" smtClean="0">
                <a:solidFill>
                  <a:srgbClr val="000000"/>
                </a:solidFill>
                <a:latin typeface="Times New Roman" pitchFamily="18" charset="0"/>
                <a:ea typeface="ＭＳ Ｐゴシック" charset="-128"/>
                <a:cs typeface="Times New Roman" pitchFamily="18" charset="0"/>
              </a:rPr>
              <a:t>Faculty of Business Administration </a:t>
            </a:r>
            <a:r>
              <a:rPr lang="ja-JP" altLang="en-US" sz="2400" b="1" dirty="0" smtClean="0">
                <a:solidFill>
                  <a:srgbClr val="000000"/>
                </a:solidFill>
                <a:latin typeface="Times New Roman" pitchFamily="18" charset="0"/>
                <a:ea typeface="ＭＳ Ｐゴシック" charset="-128"/>
                <a:cs typeface="Times New Roman" pitchFamily="18" charset="0"/>
              </a:rPr>
              <a:t>経営学部</a:t>
            </a:r>
          </a:p>
          <a:p>
            <a:pPr algn="r" eaLnBrk="1" hangingPunct="1">
              <a:lnSpc>
                <a:spcPct val="90000"/>
              </a:lnSpc>
            </a:pPr>
            <a:r>
              <a:rPr lang="en-US" altLang="ja-JP" sz="2400" b="1" dirty="0" err="1" smtClean="0">
                <a:solidFill>
                  <a:srgbClr val="000000"/>
                </a:solidFill>
                <a:latin typeface="Times New Roman" pitchFamily="18" charset="0"/>
                <a:ea typeface="ＭＳ Ｐゴシック" charset="-128"/>
                <a:cs typeface="Times New Roman" pitchFamily="18" charset="0"/>
              </a:rPr>
              <a:t>Hosei</a:t>
            </a:r>
            <a:r>
              <a:rPr lang="en-US" altLang="ja-JP" sz="2400" b="1" dirty="0" smtClean="0">
                <a:solidFill>
                  <a:srgbClr val="000000"/>
                </a:solidFill>
                <a:latin typeface="Times New Roman" pitchFamily="18" charset="0"/>
                <a:ea typeface="ＭＳ Ｐゴシック" charset="-128"/>
                <a:cs typeface="Times New Roman" pitchFamily="18" charset="0"/>
              </a:rPr>
              <a:t> University </a:t>
            </a:r>
            <a:r>
              <a:rPr lang="ja-JP" altLang="en-US" sz="2400" b="1" dirty="0" smtClean="0">
                <a:solidFill>
                  <a:srgbClr val="000000"/>
                </a:solidFill>
                <a:latin typeface="Times New Roman" pitchFamily="18" charset="0"/>
                <a:ea typeface="ＭＳ Ｐゴシック" charset="-128"/>
                <a:cs typeface="Times New Roman" pitchFamily="18" charset="0"/>
              </a:rPr>
              <a:t>法政大学</a:t>
            </a:r>
          </a:p>
          <a:p>
            <a:pPr eaLnBrk="1" hangingPunct="1"/>
            <a:endParaRPr lang="ja-JP" altLang="en-US" dirty="0" smtClean="0">
              <a:solidFill>
                <a:srgbClr val="443329"/>
              </a:solidFill>
              <a:ea typeface="ＭＳ Ｐゴシック" charset="-128"/>
              <a:cs typeface="Times New Roman" pitchFamily="18" charset="0"/>
            </a:endParaRPr>
          </a:p>
        </p:txBody>
      </p:sp>
      <p:sp>
        <p:nvSpPr>
          <p:cNvPr id="4" name="スライド番号プレースホルダ 14"/>
          <p:cNvSpPr>
            <a:spLocks noGrp="1"/>
          </p:cNvSpPr>
          <p:nvPr>
            <p:ph type="sldNum" sz="quarter" idx="12"/>
          </p:nvPr>
        </p:nvSpPr>
        <p:spPr/>
        <p:txBody>
          <a:bodyPr/>
          <a:lstStyle/>
          <a:p>
            <a:pPr>
              <a:defRPr/>
            </a:pPr>
            <a:fld id="{E08462CC-27DA-4574-99D2-F2954782F27A}" type="slidenum">
              <a:rPr lang="en-US" altLang="ja-JP"/>
              <a:pPr>
                <a:defRPr/>
              </a:pPr>
              <a:t>1</a:t>
            </a:fld>
            <a:endParaRPr lang="en-US" altLang="ja-JP"/>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0"/>
            <a:ext cx="8350696" cy="1071546"/>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３</a:t>
            </a:r>
            <a:r>
              <a:rPr lang="en-US" altLang="ja-JP" sz="2000" b="1" dirty="0" smtClean="0">
                <a:solidFill>
                  <a:schemeClr val="tx1"/>
                </a:solidFill>
                <a:latin typeface="+mn-lt"/>
                <a:ea typeface="ＭＳ ゴシック" pitchFamily="49" charset="-128"/>
              </a:rPr>
              <a:t>E</a:t>
            </a:r>
            <a:r>
              <a:rPr lang="en-US" altLang="ja-JP" sz="2000" b="1" dirty="0" smtClean="0">
                <a:solidFill>
                  <a:schemeClr val="tx1"/>
                </a:solidFill>
                <a:ea typeface="ＭＳ ゴシック" pitchFamily="49" charset="-128"/>
              </a:rPr>
              <a:t>. </a:t>
            </a:r>
            <a:r>
              <a:rPr lang="en-US" altLang="ja-JP" sz="2000" b="1" dirty="0" smtClean="0"/>
              <a:t>References  of Grading System and GPA  </a:t>
            </a:r>
            <a:br>
              <a:rPr lang="en-US" altLang="ja-JP" sz="2000" b="1" dirty="0" smtClean="0"/>
            </a:br>
            <a:r>
              <a:rPr lang="ja-JP" altLang="en-US" sz="2000" b="1" dirty="0" smtClean="0">
                <a:solidFill>
                  <a:schemeClr val="tx1"/>
                </a:solidFill>
                <a:latin typeface="ＭＳ 明朝" charset="-128"/>
                <a:ea typeface="ＭＳ ゴシック" pitchFamily="49" charset="-128"/>
              </a:rPr>
              <a:t>成績評価基準と</a:t>
            </a:r>
            <a:r>
              <a:rPr lang="en-US" altLang="ja-JP" sz="2000" b="1" dirty="0" smtClean="0">
                <a:solidFill>
                  <a:schemeClr val="tx1"/>
                </a:solidFill>
                <a:latin typeface="ＭＳ 明朝" charset="-128"/>
                <a:ea typeface="ＭＳ ゴシック" pitchFamily="49" charset="-128"/>
              </a:rPr>
              <a:t>GPA</a:t>
            </a:r>
            <a:r>
              <a:rPr lang="ja-JP" altLang="en-US" sz="2000" b="1" dirty="0" smtClean="0">
                <a:solidFill>
                  <a:schemeClr val="tx1"/>
                </a:solidFill>
                <a:latin typeface="ＭＳ 明朝" charset="-128"/>
                <a:ea typeface="ＭＳ ゴシック" pitchFamily="49" charset="-128"/>
              </a:rPr>
              <a:t>の参考文献</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10</a:t>
            </a:fld>
            <a:endParaRPr lang="en-US" altLang="ja-JP"/>
          </a:p>
        </p:txBody>
      </p:sp>
      <p:sp>
        <p:nvSpPr>
          <p:cNvPr id="12291" name="Rectangle 5"/>
          <p:cNvSpPr>
            <a:spLocks noChangeArrowheads="1"/>
          </p:cNvSpPr>
          <p:nvPr/>
        </p:nvSpPr>
        <p:spPr bwMode="auto">
          <a:xfrm>
            <a:off x="0" y="1052736"/>
            <a:ext cx="9001125" cy="6247864"/>
          </a:xfrm>
          <a:prstGeom prst="rect">
            <a:avLst/>
          </a:prstGeom>
          <a:noFill/>
          <a:ln w="9525">
            <a:noFill/>
            <a:miter lim="800000"/>
            <a:headEnd/>
            <a:tailEnd/>
          </a:ln>
        </p:spPr>
        <p:txBody>
          <a:bodyPr wrap="square">
            <a:spAutoFit/>
          </a:bodyPr>
          <a:lstStyle/>
          <a:p>
            <a:pPr marL="457200" indent="-457200">
              <a:defRPr/>
            </a:pPr>
            <a:r>
              <a:rPr lang="ja-JP" altLang="en-US" sz="2000" dirty="0" smtClean="0">
                <a:latin typeface="+mn-lt"/>
                <a:ea typeface="+mj-ea"/>
              </a:rPr>
              <a:t>１</a:t>
            </a:r>
            <a:r>
              <a:rPr lang="en-US" altLang="ja-JP" sz="2000" dirty="0" smtClean="0">
                <a:latin typeface="+mn-lt"/>
                <a:ea typeface="+mj-ea"/>
              </a:rPr>
              <a:t>.</a:t>
            </a:r>
            <a:r>
              <a:rPr lang="ja-JP" altLang="en-US" sz="2000" dirty="0" smtClean="0">
                <a:latin typeface="+mn-lt"/>
                <a:ea typeface="+mj-ea"/>
              </a:rPr>
              <a:t>　</a:t>
            </a:r>
            <a:r>
              <a:rPr lang="en-US" altLang="ja-JP" sz="2000" dirty="0" err="1" smtClean="0">
                <a:latin typeface="+mn-lt"/>
                <a:ea typeface="+mj-ea"/>
              </a:rPr>
              <a:t>N.Hayashi</a:t>
            </a:r>
            <a:r>
              <a:rPr lang="en-US" altLang="ja-JP" sz="2000" dirty="0" smtClean="0">
                <a:latin typeface="+mn-lt"/>
                <a:ea typeface="+mj-ea"/>
              </a:rPr>
              <a:t>(2010) “Governance of University Education and Grade Evaluation Criteria (1)~(3)”, </a:t>
            </a:r>
            <a:r>
              <a:rPr lang="en-US" altLang="ja-JP" sz="2000" dirty="0" err="1" smtClean="0">
                <a:latin typeface="+mn-lt"/>
                <a:ea typeface="+mj-ea"/>
              </a:rPr>
              <a:t>Hosei</a:t>
            </a:r>
            <a:r>
              <a:rPr lang="en-US" altLang="ja-JP" sz="2000" dirty="0" smtClean="0">
                <a:latin typeface="+mn-lt"/>
                <a:ea typeface="+mj-ea"/>
              </a:rPr>
              <a:t> Journal of Business Administration (</a:t>
            </a:r>
            <a:r>
              <a:rPr lang="en-US" altLang="ja-JP" sz="2000" dirty="0" err="1" smtClean="0">
                <a:latin typeface="+mn-lt"/>
                <a:ea typeface="+mj-ea"/>
              </a:rPr>
              <a:t>Keiei</a:t>
            </a:r>
            <a:r>
              <a:rPr lang="en-US" altLang="ja-JP" sz="2000" dirty="0" smtClean="0">
                <a:latin typeface="+mn-lt"/>
                <a:ea typeface="+mj-ea"/>
              </a:rPr>
              <a:t> </a:t>
            </a:r>
            <a:r>
              <a:rPr lang="en-US" altLang="ja-JP" sz="2000" dirty="0" err="1" smtClean="0">
                <a:latin typeface="+mn-lt"/>
                <a:ea typeface="+mj-ea"/>
              </a:rPr>
              <a:t>Shirin</a:t>
            </a:r>
            <a:r>
              <a:rPr lang="en-US" altLang="ja-JP" sz="2000" dirty="0" smtClean="0">
                <a:latin typeface="+mn-lt"/>
                <a:ea typeface="+mj-ea"/>
              </a:rPr>
              <a:t>),Vol.47. Number 1~3.</a:t>
            </a:r>
          </a:p>
          <a:p>
            <a:pPr marL="457200" indent="-457200">
              <a:defRPr/>
            </a:pPr>
            <a:r>
              <a:rPr lang="en-US" altLang="ja-JP" sz="2000" dirty="0" smtClean="0">
                <a:latin typeface="+mn-lt"/>
                <a:ea typeface="+mj-ea"/>
              </a:rPr>
              <a:t>       </a:t>
            </a:r>
            <a:r>
              <a:rPr lang="en-US" altLang="ja-JP" sz="2000" dirty="0" smtClean="0">
                <a:latin typeface="+mn-lt"/>
                <a:ea typeface="+mj-ea"/>
                <a:hlinkClick r:id="rId2"/>
              </a:rPr>
              <a:t>http://www.i.hosei.ac.jp/hayashi/</a:t>
            </a:r>
            <a:endParaRPr lang="en-US" altLang="ja-JP" sz="2000" dirty="0" smtClean="0">
              <a:latin typeface="+mn-lt"/>
              <a:ea typeface="+mj-ea"/>
            </a:endParaRPr>
          </a:p>
          <a:p>
            <a:pPr>
              <a:defRPr/>
            </a:pPr>
            <a:endParaRPr lang="en-US" altLang="ja-JP" sz="2000" dirty="0" smtClean="0">
              <a:latin typeface="+mn-lt"/>
              <a:ea typeface="+mj-ea"/>
            </a:endParaRPr>
          </a:p>
          <a:p>
            <a:pPr>
              <a:defRPr/>
            </a:pPr>
            <a:r>
              <a:rPr lang="en-US" altLang="ja-JP" sz="2000" dirty="0" smtClean="0">
                <a:latin typeface="+mn-lt"/>
                <a:ea typeface="+mj-ea"/>
              </a:rPr>
              <a:t>2. T. </a:t>
            </a:r>
            <a:r>
              <a:rPr lang="en-US" altLang="ja-JP" sz="2000" dirty="0" err="1" smtClean="0">
                <a:latin typeface="+mn-lt"/>
                <a:ea typeface="+mj-ea"/>
              </a:rPr>
              <a:t>Handa</a:t>
            </a:r>
            <a:r>
              <a:rPr lang="en-US" altLang="ja-JP" sz="2000" dirty="0" smtClean="0">
                <a:latin typeface="+mn-lt"/>
                <a:ea typeface="+mj-ea"/>
              </a:rPr>
              <a:t> (2010) “Functional Grade Point Average (</a:t>
            </a:r>
            <a:r>
              <a:rPr lang="en-US" altLang="ja-JP" sz="2000" dirty="0" err="1" smtClean="0">
                <a:latin typeface="+mn-lt"/>
                <a:ea typeface="+mj-ea"/>
              </a:rPr>
              <a:t>fGPA</a:t>
            </a:r>
            <a:r>
              <a:rPr lang="en-US" altLang="ja-JP" sz="2000" dirty="0" smtClean="0">
                <a:latin typeface="+mn-lt"/>
                <a:ea typeface="+mj-ea"/>
              </a:rPr>
              <a:t>)”, Draft of Lecture at </a:t>
            </a:r>
            <a:r>
              <a:rPr lang="en-US" altLang="ja-JP" sz="2000" dirty="0" err="1" smtClean="0">
                <a:latin typeface="+mn-lt"/>
                <a:ea typeface="+mj-ea"/>
              </a:rPr>
              <a:t>Hosei</a:t>
            </a:r>
            <a:r>
              <a:rPr lang="en-US" altLang="ja-JP" sz="2000" dirty="0" smtClean="0">
                <a:latin typeface="+mn-lt"/>
                <a:ea typeface="+mj-ea"/>
              </a:rPr>
              <a:t> University.</a:t>
            </a:r>
          </a:p>
          <a:p>
            <a:pPr>
              <a:defRPr/>
            </a:pPr>
            <a:endParaRPr lang="en-US" altLang="ja-JP" sz="2000" dirty="0" smtClean="0">
              <a:latin typeface="+mj-ea"/>
              <a:ea typeface="+mj-ea"/>
            </a:endParaRPr>
          </a:p>
          <a:p>
            <a:pPr>
              <a:defRPr/>
            </a:pPr>
            <a:endParaRPr lang="en-US" altLang="ja-JP" sz="2000" dirty="0" smtClean="0">
              <a:latin typeface="+mj-ea"/>
              <a:ea typeface="+mj-ea"/>
            </a:endParaRPr>
          </a:p>
          <a:p>
            <a:pPr>
              <a:defRPr/>
            </a:pPr>
            <a:r>
              <a:rPr lang="ja-JP" altLang="en-US" sz="2000" dirty="0" smtClean="0">
                <a:latin typeface="+mj-ea"/>
                <a:ea typeface="+mj-ea"/>
              </a:rPr>
              <a:t>１． 林直嗣（</a:t>
            </a:r>
            <a:r>
              <a:rPr lang="en-US" altLang="ja-JP" sz="2000" dirty="0" smtClean="0">
                <a:latin typeface="+mj-ea"/>
                <a:ea typeface="+mj-ea"/>
              </a:rPr>
              <a:t>2010</a:t>
            </a:r>
            <a:r>
              <a:rPr lang="ja-JP" altLang="en-US" sz="2000" dirty="0" smtClean="0">
                <a:latin typeface="+mj-ea"/>
                <a:ea typeface="+mj-ea"/>
              </a:rPr>
              <a:t>）「大学教育のガバナンスと成績評価基準</a:t>
            </a:r>
            <a:r>
              <a:rPr lang="en-US" altLang="ja-JP" sz="2000" dirty="0" smtClean="0">
                <a:latin typeface="+mj-ea"/>
                <a:ea typeface="+mj-ea"/>
              </a:rPr>
              <a:t>(</a:t>
            </a:r>
            <a:r>
              <a:rPr lang="ja-JP" altLang="en-US" sz="2000" dirty="0" smtClean="0">
                <a:latin typeface="+mj-ea"/>
                <a:ea typeface="+mj-ea"/>
              </a:rPr>
              <a:t>上</a:t>
            </a:r>
            <a:r>
              <a:rPr lang="en-US" altLang="ja-JP" sz="2000" dirty="0" smtClean="0">
                <a:latin typeface="+mj-ea"/>
                <a:ea typeface="+mj-ea"/>
              </a:rPr>
              <a:t>)</a:t>
            </a:r>
            <a:r>
              <a:rPr lang="ja-JP" altLang="en-US" sz="2000" dirty="0" err="1" smtClean="0">
                <a:latin typeface="+mj-ea"/>
                <a:ea typeface="+mj-ea"/>
              </a:rPr>
              <a:t>、</a:t>
            </a:r>
            <a:r>
              <a:rPr lang="en-US" altLang="ja-JP" sz="2000" dirty="0" smtClean="0">
                <a:latin typeface="+mj-ea"/>
                <a:ea typeface="+mj-ea"/>
              </a:rPr>
              <a:t>(</a:t>
            </a:r>
            <a:r>
              <a:rPr lang="ja-JP" altLang="en-US" sz="2000" dirty="0" smtClean="0">
                <a:latin typeface="+mj-ea"/>
                <a:ea typeface="+mj-ea"/>
              </a:rPr>
              <a:t>中</a:t>
            </a:r>
            <a:r>
              <a:rPr lang="en-US" altLang="ja-JP" sz="2000" dirty="0" smtClean="0">
                <a:latin typeface="+mj-ea"/>
                <a:ea typeface="+mj-ea"/>
              </a:rPr>
              <a:t>)</a:t>
            </a:r>
            <a:r>
              <a:rPr lang="ja-JP" altLang="en-US" sz="2000" dirty="0" err="1" smtClean="0">
                <a:latin typeface="+mj-ea"/>
                <a:ea typeface="+mj-ea"/>
              </a:rPr>
              <a:t>、</a:t>
            </a:r>
            <a:r>
              <a:rPr lang="en-US" altLang="ja-JP" sz="2000" dirty="0" smtClean="0">
                <a:latin typeface="+mj-ea"/>
                <a:ea typeface="+mj-ea"/>
              </a:rPr>
              <a:t>(</a:t>
            </a:r>
            <a:r>
              <a:rPr lang="ja-JP" altLang="en-US" sz="2000" dirty="0" smtClean="0">
                <a:latin typeface="+mj-ea"/>
                <a:ea typeface="+mj-ea"/>
              </a:rPr>
              <a:t>下</a:t>
            </a:r>
            <a:r>
              <a:rPr lang="en-US" altLang="ja-JP" sz="2000" dirty="0" smtClean="0">
                <a:latin typeface="+mj-ea"/>
                <a:ea typeface="+mj-ea"/>
              </a:rPr>
              <a:t>)</a:t>
            </a:r>
            <a:r>
              <a:rPr lang="ja-JP" altLang="ja-JP" sz="2000" dirty="0" smtClean="0">
                <a:latin typeface="+mj-ea"/>
                <a:ea typeface="+mj-ea"/>
              </a:rPr>
              <a:t>」</a:t>
            </a:r>
            <a:endParaRPr lang="en-US" altLang="ja-JP" sz="2000" dirty="0" smtClean="0">
              <a:latin typeface="+mj-ea"/>
              <a:ea typeface="+mj-ea"/>
            </a:endParaRPr>
          </a:p>
          <a:p>
            <a:pPr marL="457200" indent="-457200">
              <a:defRPr/>
            </a:pPr>
            <a:r>
              <a:rPr lang="ja-JP" altLang="en-US" sz="2000" dirty="0" smtClean="0">
                <a:latin typeface="+mj-ea"/>
                <a:ea typeface="+mj-ea"/>
              </a:rPr>
              <a:t>法政大学</a:t>
            </a:r>
            <a:r>
              <a:rPr lang="en-US" altLang="ja-JP" sz="2000" dirty="0" smtClean="0">
                <a:latin typeface="+mj-ea"/>
                <a:ea typeface="+mj-ea"/>
              </a:rPr>
              <a:t>『</a:t>
            </a:r>
            <a:r>
              <a:rPr lang="ja-JP" altLang="en-US" sz="2000" dirty="0" smtClean="0">
                <a:latin typeface="+mj-ea"/>
                <a:ea typeface="+mj-ea"/>
              </a:rPr>
              <a:t>経営志林</a:t>
            </a:r>
            <a:r>
              <a:rPr lang="en-US" altLang="ja-JP" sz="2000" dirty="0" smtClean="0">
                <a:latin typeface="+mj-ea"/>
                <a:ea typeface="+mj-ea"/>
              </a:rPr>
              <a:t>』</a:t>
            </a:r>
            <a:r>
              <a:rPr lang="ja-JP" altLang="en-US" sz="2000" dirty="0" smtClean="0">
                <a:latin typeface="+mj-ea"/>
                <a:ea typeface="+mj-ea"/>
              </a:rPr>
              <a:t>第</a:t>
            </a:r>
            <a:r>
              <a:rPr lang="en-US" altLang="ja-JP" sz="2000" dirty="0" smtClean="0">
                <a:latin typeface="+mj-ea"/>
                <a:ea typeface="+mj-ea"/>
              </a:rPr>
              <a:t>47</a:t>
            </a:r>
            <a:r>
              <a:rPr lang="ja-JP" altLang="en-US" sz="2000" dirty="0" smtClean="0">
                <a:latin typeface="+mj-ea"/>
                <a:ea typeface="+mj-ea"/>
              </a:rPr>
              <a:t>巻第</a:t>
            </a:r>
            <a:r>
              <a:rPr lang="en-US" altLang="ja-JP" sz="2000" dirty="0" smtClean="0">
                <a:latin typeface="+mj-ea"/>
                <a:ea typeface="+mj-ea"/>
              </a:rPr>
              <a:t>1</a:t>
            </a:r>
            <a:r>
              <a:rPr lang="ja-JP" altLang="en-US" sz="2000" dirty="0" smtClean="0">
                <a:latin typeface="+mj-ea"/>
                <a:ea typeface="+mj-ea"/>
              </a:rPr>
              <a:t>号～第</a:t>
            </a:r>
            <a:r>
              <a:rPr lang="en-US" altLang="ja-JP" sz="2000" dirty="0" smtClean="0">
                <a:latin typeface="+mj-ea"/>
                <a:ea typeface="+mj-ea"/>
              </a:rPr>
              <a:t>3</a:t>
            </a:r>
            <a:r>
              <a:rPr lang="ja-JP" altLang="en-US" sz="2000" dirty="0" smtClean="0">
                <a:latin typeface="+mj-ea"/>
                <a:ea typeface="+mj-ea"/>
              </a:rPr>
              <a:t>号</a:t>
            </a:r>
            <a:endParaRPr lang="en-US" altLang="ja-JP" sz="2000" dirty="0" smtClean="0">
              <a:latin typeface="+mj-ea"/>
              <a:ea typeface="+mj-ea"/>
            </a:endParaRPr>
          </a:p>
          <a:p>
            <a:pPr marL="457200" indent="-457200">
              <a:defRPr/>
            </a:pPr>
            <a:r>
              <a:rPr lang="ja-JP" altLang="en-US" sz="2000" dirty="0" smtClean="0">
                <a:latin typeface="+mj-ea"/>
                <a:ea typeface="+mj-ea"/>
              </a:rPr>
              <a:t>　</a:t>
            </a:r>
            <a:r>
              <a:rPr lang="en-US" altLang="ja-JP" sz="2000" dirty="0" smtClean="0">
                <a:latin typeface="+mj-ea"/>
                <a:ea typeface="+mj-ea"/>
              </a:rPr>
              <a:t> http://www.i.hosei.ac.jp/hayashi/ </a:t>
            </a:r>
          </a:p>
          <a:p>
            <a:pPr marL="457200" indent="-457200">
              <a:defRPr/>
            </a:pPr>
            <a:r>
              <a:rPr lang="ja-JP" altLang="en-US" sz="2000" dirty="0" smtClean="0">
                <a:latin typeface="+mj-ea"/>
                <a:ea typeface="+mj-ea"/>
              </a:rPr>
              <a:t>２．半田智久（</a:t>
            </a:r>
            <a:r>
              <a:rPr lang="en-US" altLang="ja-JP" sz="2000" dirty="0" smtClean="0">
                <a:latin typeface="+mj-ea"/>
                <a:ea typeface="+mj-ea"/>
              </a:rPr>
              <a:t>2010</a:t>
            </a:r>
            <a:r>
              <a:rPr lang="ja-JP" altLang="en-US" sz="2000" dirty="0" smtClean="0">
                <a:latin typeface="+mj-ea"/>
                <a:ea typeface="+mj-ea"/>
              </a:rPr>
              <a:t>）「機能する</a:t>
            </a:r>
            <a:r>
              <a:rPr lang="en-US" altLang="ja-JP" sz="2000" dirty="0" smtClean="0">
                <a:latin typeface="+mj-ea"/>
                <a:ea typeface="+mj-ea"/>
              </a:rPr>
              <a:t>GPA</a:t>
            </a:r>
            <a:r>
              <a:rPr lang="ja-JP" altLang="en-US" sz="2000" dirty="0" smtClean="0">
                <a:latin typeface="+mj-ea"/>
                <a:ea typeface="+mj-ea"/>
              </a:rPr>
              <a:t>： </a:t>
            </a:r>
            <a:r>
              <a:rPr lang="en-US" altLang="ja-JP" sz="2000" dirty="0" smtClean="0">
                <a:latin typeface="+mj-ea"/>
                <a:ea typeface="+mj-ea"/>
              </a:rPr>
              <a:t>functional Grade Point Average(</a:t>
            </a:r>
            <a:r>
              <a:rPr lang="en-US" altLang="ja-JP" sz="2000" dirty="0" err="1" smtClean="0">
                <a:latin typeface="+mj-ea"/>
                <a:ea typeface="+mj-ea"/>
              </a:rPr>
              <a:t>fGPA</a:t>
            </a:r>
            <a:r>
              <a:rPr lang="en-US" altLang="ja-JP" sz="2000" dirty="0" smtClean="0">
                <a:latin typeface="+mj-ea"/>
                <a:ea typeface="+mj-ea"/>
              </a:rPr>
              <a:t>)</a:t>
            </a:r>
            <a:r>
              <a:rPr lang="ja-JP" altLang="en-US" sz="2000" dirty="0" smtClean="0">
                <a:latin typeface="+mj-ea"/>
                <a:ea typeface="+mj-ea"/>
              </a:rPr>
              <a:t>」、法政大学</a:t>
            </a:r>
            <a:r>
              <a:rPr lang="en-US" altLang="ja-JP" sz="2000" dirty="0" smtClean="0">
                <a:latin typeface="+mj-ea"/>
                <a:ea typeface="+mj-ea"/>
              </a:rPr>
              <a:t>FD</a:t>
            </a:r>
            <a:r>
              <a:rPr lang="ja-JP" altLang="en-US" sz="2000" dirty="0" smtClean="0">
                <a:latin typeface="+mj-ea"/>
                <a:ea typeface="+mj-ea"/>
              </a:rPr>
              <a:t>講演資料</a:t>
            </a:r>
            <a:endParaRPr lang="ja-JP" altLang="en-US" sz="2000" dirty="0">
              <a:latin typeface="+mj-ea"/>
              <a:ea typeface="+mj-ea"/>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548680"/>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４</a:t>
            </a:r>
            <a:r>
              <a:rPr lang="en-US" altLang="ja-JP" sz="2000" b="1" dirty="0" smtClean="0">
                <a:solidFill>
                  <a:schemeClr val="tx1"/>
                </a:solidFill>
                <a:ea typeface="ＭＳ ゴシック" pitchFamily="49" charset="-128"/>
              </a:rPr>
              <a:t>. </a:t>
            </a:r>
            <a:r>
              <a:rPr lang="en-US" altLang="ja-JP" sz="2000" b="1" dirty="0" smtClean="0"/>
              <a:t>How to Study and Text Books  </a:t>
            </a:r>
            <a:r>
              <a:rPr lang="ja-JP" altLang="en-US" sz="2000" b="1" dirty="0" smtClean="0">
                <a:solidFill>
                  <a:schemeClr val="tx1"/>
                </a:solidFill>
                <a:latin typeface="ＭＳ 明朝" charset="-128"/>
                <a:ea typeface="ＭＳ ゴシック" pitchFamily="49" charset="-128"/>
              </a:rPr>
              <a:t>勉強の仕方と教科書</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11</a:t>
            </a:fld>
            <a:endParaRPr lang="en-US" altLang="ja-JP"/>
          </a:p>
        </p:txBody>
      </p:sp>
      <p:sp>
        <p:nvSpPr>
          <p:cNvPr id="12291" name="Rectangle 5"/>
          <p:cNvSpPr>
            <a:spLocks noChangeArrowheads="1"/>
          </p:cNvSpPr>
          <p:nvPr/>
        </p:nvSpPr>
        <p:spPr bwMode="auto">
          <a:xfrm>
            <a:off x="0" y="404664"/>
            <a:ext cx="9038332" cy="6740307"/>
          </a:xfrm>
          <a:prstGeom prst="rect">
            <a:avLst/>
          </a:prstGeom>
          <a:noFill/>
          <a:ln w="9525">
            <a:noFill/>
            <a:miter lim="800000"/>
            <a:headEnd/>
            <a:tailEnd/>
          </a:ln>
        </p:spPr>
        <p:txBody>
          <a:bodyPr wrap="square">
            <a:spAutoFit/>
          </a:bodyPr>
          <a:lstStyle/>
          <a:p>
            <a:r>
              <a:rPr lang="en-US" altLang="ja-JP" sz="1800" dirty="0" smtClean="0">
                <a:solidFill>
                  <a:srgbClr val="C00000"/>
                </a:solidFill>
                <a:latin typeface="+mn-lt"/>
                <a:ea typeface="+mj-ea"/>
              </a:rPr>
              <a:t>1. According to the Standard Criteria to Establish Universities, in order to get 2 credit, 2 hours  of class study and 4 hours of non-class study, altogether 6 hours of study for 15 weeks, 30hours of study must be required.</a:t>
            </a:r>
          </a:p>
          <a:p>
            <a:r>
              <a:rPr lang="en-US" altLang="ja-JP" sz="1800" dirty="0" smtClean="0">
                <a:latin typeface="+mn-lt"/>
                <a:ea typeface="+mj-ea"/>
              </a:rPr>
              <a:t>2. How to study</a:t>
            </a:r>
          </a:p>
          <a:p>
            <a:r>
              <a:rPr lang="en-US" altLang="ja-JP" sz="1800" dirty="0" smtClean="0">
                <a:latin typeface="+mn-lt"/>
                <a:ea typeface="+mj-ea"/>
              </a:rPr>
              <a:t> (1) 2-hour preparations	to read text books &amp; study guide for preparation</a:t>
            </a:r>
          </a:p>
          <a:p>
            <a:r>
              <a:rPr lang="en-US" altLang="ja-JP" sz="1800" dirty="0" smtClean="0">
                <a:latin typeface="+mn-lt"/>
                <a:ea typeface="+mj-ea"/>
              </a:rPr>
              <a:t> (2) 2-hour class to listen and write your own notebook</a:t>
            </a:r>
          </a:p>
          <a:p>
            <a:r>
              <a:rPr lang="en-US" altLang="ja-JP" sz="1800" dirty="0" smtClean="0">
                <a:latin typeface="+mn-lt"/>
                <a:ea typeface="+mj-ea"/>
              </a:rPr>
              <a:t> (3) 2-hour review  to review text books and your notebook and to study collection of questions   (4) exam study to study hard just before an examination</a:t>
            </a:r>
          </a:p>
          <a:p>
            <a:r>
              <a:rPr lang="en-US" altLang="ja-JP" sz="1800" dirty="0" smtClean="0"/>
              <a:t>3. How to ask questions</a:t>
            </a:r>
            <a:br>
              <a:rPr lang="en-US" altLang="ja-JP" sz="1800" dirty="0" smtClean="0"/>
            </a:br>
            <a:r>
              <a:rPr lang="en-US" altLang="ja-JP" sz="1800" dirty="0" smtClean="0"/>
              <a:t>(1) Direct question to the teacher within the class (write a questionnaire) Not possible after submitting the exam question</a:t>
            </a:r>
            <a:br>
              <a:rPr lang="en-US" altLang="ja-JP" sz="1800" dirty="0" smtClean="0"/>
            </a:br>
            <a:r>
              <a:rPr lang="en-US" altLang="ja-JP" sz="1800" dirty="0" smtClean="0"/>
              <a:t>(2) Direct questions to teacher at office hours (booked with public e-mail address) Prohibited from one month before exam</a:t>
            </a:r>
            <a:br>
              <a:rPr lang="en-US" altLang="ja-JP" sz="1800" dirty="0" smtClean="0"/>
            </a:br>
            <a:r>
              <a:rPr lang="en-US" altLang="ja-JP" sz="1800" dirty="0" smtClean="0"/>
              <a:t>Other methods may</a:t>
            </a:r>
            <a:r>
              <a:rPr lang="ja-JP" altLang="en-US" sz="1800" dirty="0" smtClean="0"/>
              <a:t> </a:t>
            </a:r>
            <a:r>
              <a:rPr lang="en-US" altLang="ja-JP" sz="1800" dirty="0" smtClean="0"/>
              <a:t>be inappropriate </a:t>
            </a:r>
            <a:endParaRPr lang="en-US" altLang="ja-JP" sz="1800" dirty="0" smtClean="0">
              <a:latin typeface="+mj-ea"/>
              <a:ea typeface="+mj-ea"/>
            </a:endParaRPr>
          </a:p>
          <a:p>
            <a:pPr marL="457200" indent="-457200">
              <a:defRPr/>
            </a:pPr>
            <a:r>
              <a:rPr lang="en-US" altLang="ja-JP" sz="1600" dirty="0" smtClean="0">
                <a:solidFill>
                  <a:srgbClr val="C00000"/>
                </a:solidFill>
                <a:latin typeface="+mj-ea"/>
                <a:ea typeface="+mj-ea"/>
              </a:rPr>
              <a:t>1. </a:t>
            </a:r>
            <a:r>
              <a:rPr lang="ja-JP" altLang="en-US" sz="1600" dirty="0" smtClean="0">
                <a:solidFill>
                  <a:srgbClr val="C00000"/>
                </a:solidFill>
                <a:latin typeface="+mj-ea"/>
                <a:ea typeface="+mj-ea"/>
              </a:rPr>
              <a:t>大学設置基準では、</a:t>
            </a:r>
            <a:r>
              <a:rPr lang="en-US" altLang="ja-JP" sz="1600" dirty="0" smtClean="0">
                <a:solidFill>
                  <a:srgbClr val="C00000"/>
                </a:solidFill>
                <a:latin typeface="+mj-ea"/>
                <a:ea typeface="+mj-ea"/>
              </a:rPr>
              <a:t>2</a:t>
            </a:r>
            <a:r>
              <a:rPr lang="ja-JP" altLang="en-US" sz="1600" dirty="0" smtClean="0">
                <a:solidFill>
                  <a:srgbClr val="C00000"/>
                </a:solidFill>
                <a:latin typeface="+mj-ea"/>
                <a:ea typeface="+mj-ea"/>
              </a:rPr>
              <a:t>単位の科目は、</a:t>
            </a:r>
            <a:r>
              <a:rPr lang="en-US" altLang="ja-JP" sz="1600" dirty="0" smtClean="0">
                <a:solidFill>
                  <a:srgbClr val="C00000"/>
                </a:solidFill>
                <a:latin typeface="+mj-ea"/>
                <a:ea typeface="+mj-ea"/>
              </a:rPr>
              <a:t>2</a:t>
            </a:r>
            <a:r>
              <a:rPr lang="ja-JP" altLang="en-US" sz="1600" dirty="0" smtClean="0">
                <a:solidFill>
                  <a:srgbClr val="C00000"/>
                </a:solidFill>
                <a:latin typeface="+mj-ea"/>
                <a:ea typeface="+mj-ea"/>
              </a:rPr>
              <a:t>時間の予習、</a:t>
            </a:r>
            <a:r>
              <a:rPr lang="en-US" altLang="ja-JP" sz="1600" dirty="0" smtClean="0">
                <a:solidFill>
                  <a:srgbClr val="C00000"/>
                </a:solidFill>
                <a:latin typeface="+mj-ea"/>
                <a:ea typeface="+mj-ea"/>
              </a:rPr>
              <a:t>2</a:t>
            </a:r>
            <a:r>
              <a:rPr lang="ja-JP" altLang="en-US" sz="1600" dirty="0" smtClean="0">
                <a:solidFill>
                  <a:srgbClr val="C00000"/>
                </a:solidFill>
                <a:latin typeface="+mj-ea"/>
                <a:ea typeface="+mj-ea"/>
              </a:rPr>
              <a:t>時間の授業、</a:t>
            </a:r>
            <a:r>
              <a:rPr lang="en-US" altLang="ja-JP" sz="1600" dirty="0" smtClean="0">
                <a:solidFill>
                  <a:srgbClr val="C00000"/>
                </a:solidFill>
                <a:latin typeface="+mj-ea"/>
                <a:ea typeface="+mj-ea"/>
              </a:rPr>
              <a:t>2</a:t>
            </a:r>
            <a:r>
              <a:rPr lang="ja-JP" altLang="en-US" sz="1600" dirty="0" smtClean="0">
                <a:solidFill>
                  <a:srgbClr val="C00000"/>
                </a:solidFill>
                <a:latin typeface="+mj-ea"/>
                <a:ea typeface="+mj-ea"/>
              </a:rPr>
              <a:t>時間の復習＝合計週</a:t>
            </a:r>
            <a:r>
              <a:rPr lang="en-US" altLang="ja-JP" sz="1600" dirty="0" smtClean="0">
                <a:solidFill>
                  <a:srgbClr val="C00000"/>
                </a:solidFill>
                <a:latin typeface="+mj-ea"/>
                <a:ea typeface="+mj-ea"/>
              </a:rPr>
              <a:t>6</a:t>
            </a:r>
            <a:r>
              <a:rPr lang="ja-JP" altLang="en-US" sz="1600" dirty="0" smtClean="0">
                <a:solidFill>
                  <a:srgbClr val="C00000"/>
                </a:solidFill>
                <a:latin typeface="+mj-ea"/>
                <a:ea typeface="+mj-ea"/>
              </a:rPr>
              <a:t>時間を</a:t>
            </a:r>
            <a:r>
              <a:rPr lang="en-US" altLang="ja-JP" sz="1600" dirty="0" smtClean="0">
                <a:solidFill>
                  <a:srgbClr val="C00000"/>
                </a:solidFill>
                <a:latin typeface="+mj-ea"/>
                <a:ea typeface="+mj-ea"/>
              </a:rPr>
              <a:t>15</a:t>
            </a:r>
            <a:r>
              <a:rPr lang="ja-JP" altLang="en-US" sz="1600" dirty="0" smtClean="0">
                <a:solidFill>
                  <a:srgbClr val="C00000"/>
                </a:solidFill>
                <a:latin typeface="+mj-ea"/>
                <a:ea typeface="+mj-ea"/>
              </a:rPr>
              <a:t>週</a:t>
            </a:r>
            <a:r>
              <a:rPr lang="en-US" altLang="ja-JP" sz="1600" dirty="0" smtClean="0">
                <a:solidFill>
                  <a:srgbClr val="C00000"/>
                </a:solidFill>
                <a:latin typeface="+mj-ea"/>
                <a:ea typeface="+mj-ea"/>
              </a:rPr>
              <a:t>30</a:t>
            </a:r>
            <a:r>
              <a:rPr lang="ja-JP" altLang="en-US" sz="1600" dirty="0" smtClean="0">
                <a:solidFill>
                  <a:srgbClr val="C00000"/>
                </a:solidFill>
                <a:latin typeface="+mj-ea"/>
                <a:ea typeface="+mj-ea"/>
              </a:rPr>
              <a:t>時間学修すること</a:t>
            </a:r>
            <a:endParaRPr lang="en-US" altLang="ja-JP" sz="1600" dirty="0" smtClean="0">
              <a:solidFill>
                <a:srgbClr val="C00000"/>
              </a:solidFill>
              <a:latin typeface="+mj-ea"/>
              <a:ea typeface="+mj-ea"/>
            </a:endParaRPr>
          </a:p>
          <a:p>
            <a:pPr marL="457200" indent="-457200">
              <a:defRPr/>
            </a:pPr>
            <a:r>
              <a:rPr lang="en-US" altLang="ja-JP" sz="1600" dirty="0" smtClean="0">
                <a:latin typeface="+mj-ea"/>
                <a:ea typeface="+mj-ea"/>
              </a:rPr>
              <a:t>2. </a:t>
            </a:r>
            <a:r>
              <a:rPr lang="ja-JP" altLang="en-US" sz="1600" dirty="0" smtClean="0">
                <a:latin typeface="+mj-ea"/>
                <a:ea typeface="+mj-ea"/>
              </a:rPr>
              <a:t>勉強の仕方</a:t>
            </a:r>
            <a:endParaRPr lang="en-US" altLang="ja-JP" sz="1600" dirty="0" smtClean="0">
              <a:latin typeface="+mj-ea"/>
              <a:ea typeface="+mj-ea"/>
            </a:endParaRPr>
          </a:p>
          <a:p>
            <a:pPr marL="457200" indent="-457200">
              <a:defRPr/>
            </a:pPr>
            <a:r>
              <a:rPr lang="ja-JP" altLang="en-US" sz="1600" dirty="0" smtClean="0">
                <a:latin typeface="+mj-ea"/>
                <a:ea typeface="+mj-ea"/>
              </a:rPr>
              <a:t>　（１）</a:t>
            </a:r>
            <a:r>
              <a:rPr lang="en-US" altLang="ja-JP" sz="1600" dirty="0" smtClean="0">
                <a:latin typeface="+mj-ea"/>
                <a:ea typeface="+mj-ea"/>
              </a:rPr>
              <a:t>2</a:t>
            </a:r>
            <a:r>
              <a:rPr lang="ja-JP" altLang="en-US" sz="1600" dirty="0" smtClean="0">
                <a:latin typeface="+mj-ea"/>
                <a:ea typeface="+mj-ea"/>
              </a:rPr>
              <a:t>時間の予習＝教科書を予習　（２）</a:t>
            </a:r>
            <a:r>
              <a:rPr lang="en-US" altLang="ja-JP" sz="1600" dirty="0" smtClean="0">
                <a:latin typeface="+mj-ea"/>
                <a:ea typeface="+mj-ea"/>
              </a:rPr>
              <a:t>2</a:t>
            </a:r>
            <a:r>
              <a:rPr lang="ja-JP" altLang="en-US" sz="1600" dirty="0" smtClean="0">
                <a:latin typeface="+mj-ea"/>
                <a:ea typeface="+mj-ea"/>
              </a:rPr>
              <a:t>時間の授業＝聴講し、ノートを取ること</a:t>
            </a:r>
            <a:endParaRPr lang="en-US" altLang="ja-JP" sz="1600" dirty="0" smtClean="0">
              <a:latin typeface="+mj-ea"/>
              <a:ea typeface="+mj-ea"/>
            </a:endParaRPr>
          </a:p>
          <a:p>
            <a:pPr marL="457200" indent="-457200">
              <a:defRPr/>
            </a:pPr>
            <a:r>
              <a:rPr lang="ja-JP" altLang="en-US" sz="1600" dirty="0" smtClean="0">
                <a:latin typeface="+mj-ea"/>
                <a:ea typeface="+mj-ea"/>
              </a:rPr>
              <a:t>　（３）</a:t>
            </a:r>
            <a:r>
              <a:rPr lang="en-US" altLang="ja-JP" sz="1600" dirty="0" smtClean="0">
                <a:latin typeface="+mj-ea"/>
                <a:ea typeface="+mj-ea"/>
              </a:rPr>
              <a:t>2</a:t>
            </a:r>
            <a:r>
              <a:rPr lang="ja-JP" altLang="en-US" sz="1600" dirty="0" smtClean="0">
                <a:latin typeface="+mj-ea"/>
                <a:ea typeface="+mj-ea"/>
              </a:rPr>
              <a:t>時間の復習＝教科書、ノート、問題集を復習する</a:t>
            </a:r>
            <a:endParaRPr lang="en-US" altLang="ja-JP" sz="1600" dirty="0" smtClean="0">
              <a:latin typeface="+mj-ea"/>
              <a:ea typeface="+mj-ea"/>
            </a:endParaRPr>
          </a:p>
          <a:p>
            <a:pPr marL="457200" indent="-457200">
              <a:defRPr/>
            </a:pPr>
            <a:r>
              <a:rPr lang="ja-JP" altLang="en-US" sz="1600" dirty="0" smtClean="0">
                <a:latin typeface="+mj-ea"/>
                <a:ea typeface="+mj-ea"/>
              </a:rPr>
              <a:t>　（４）テスト勉強＝テスト前はともかくテスト勉強をする</a:t>
            </a:r>
            <a:endParaRPr lang="en-US" altLang="ja-JP" sz="1600" dirty="0" smtClean="0">
              <a:latin typeface="+mj-ea"/>
              <a:ea typeface="+mj-ea"/>
            </a:endParaRPr>
          </a:p>
          <a:p>
            <a:pPr marL="457200" indent="-457200">
              <a:defRPr/>
            </a:pPr>
            <a:r>
              <a:rPr lang="ja-JP" altLang="en-US" sz="1600" dirty="0" smtClean="0">
                <a:latin typeface="+mj-ea"/>
                <a:ea typeface="+mj-ea"/>
              </a:rPr>
              <a:t>３．質問の仕方</a:t>
            </a:r>
            <a:endParaRPr lang="en-US" altLang="ja-JP" sz="1600" dirty="0" smtClean="0">
              <a:latin typeface="+mj-ea"/>
              <a:ea typeface="+mj-ea"/>
            </a:endParaRPr>
          </a:p>
          <a:p>
            <a:pPr marL="457200" indent="-457200">
              <a:defRPr/>
            </a:pPr>
            <a:r>
              <a:rPr lang="ja-JP" altLang="en-US" sz="1600" dirty="0" smtClean="0">
                <a:latin typeface="+mj-ea"/>
                <a:ea typeface="+mj-ea"/>
              </a:rPr>
              <a:t>　　（１）授業内に教員に直接質問（質問票を書く）試験問題提出後は不可</a:t>
            </a:r>
            <a:endParaRPr lang="en-US" altLang="ja-JP" sz="1600" dirty="0" smtClean="0">
              <a:latin typeface="+mj-ea"/>
              <a:ea typeface="+mj-ea"/>
            </a:endParaRPr>
          </a:p>
          <a:p>
            <a:pPr marL="457200" indent="-457200">
              <a:defRPr/>
            </a:pPr>
            <a:r>
              <a:rPr lang="ja-JP" altLang="en-US" sz="1600" dirty="0" smtClean="0">
                <a:latin typeface="+mj-ea"/>
                <a:ea typeface="+mj-ea"/>
              </a:rPr>
              <a:t>　　（２）オフィスアワーに教員に直接質問（公開メールアドレスで予約）試験</a:t>
            </a:r>
            <a:r>
              <a:rPr lang="en-US" altLang="ja-JP" sz="1600" dirty="0" smtClean="0">
                <a:latin typeface="+mj-ea"/>
                <a:ea typeface="+mj-ea"/>
              </a:rPr>
              <a:t>1</a:t>
            </a:r>
            <a:r>
              <a:rPr lang="ja-JP" altLang="en-US" sz="1600" dirty="0" smtClean="0">
                <a:latin typeface="+mj-ea"/>
                <a:ea typeface="+mj-ea"/>
              </a:rPr>
              <a:t>ヵ月前から禁止</a:t>
            </a:r>
            <a:endParaRPr lang="en-US" altLang="ja-JP" sz="1600" dirty="0" smtClean="0">
              <a:latin typeface="+mj-ea"/>
              <a:ea typeface="+mj-ea"/>
            </a:endParaRPr>
          </a:p>
          <a:p>
            <a:pPr marL="457200" indent="-457200">
              <a:defRPr/>
            </a:pPr>
            <a:r>
              <a:rPr lang="ja-JP" altLang="en-US" sz="1600" dirty="0" smtClean="0">
                <a:latin typeface="+mj-ea"/>
                <a:ea typeface="+mj-ea"/>
              </a:rPr>
              <a:t>　　　それ以外の方法は不適切・不正となることがある</a:t>
            </a:r>
            <a:endParaRPr lang="en-US" altLang="ja-JP" sz="1600" dirty="0" smtClean="0">
              <a:latin typeface="+mj-ea"/>
              <a:ea typeface="+mj-ea"/>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548680"/>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４</a:t>
            </a:r>
            <a:r>
              <a:rPr lang="en-US" altLang="ja-JP" sz="2000" b="1" dirty="0" smtClean="0">
                <a:solidFill>
                  <a:schemeClr val="tx1"/>
                </a:solidFill>
                <a:latin typeface="+mn-lt"/>
                <a:ea typeface="ＭＳ ゴシック" pitchFamily="49" charset="-128"/>
              </a:rPr>
              <a:t>B</a:t>
            </a:r>
            <a:r>
              <a:rPr lang="en-US" altLang="ja-JP" sz="2000" b="1" dirty="0" smtClean="0">
                <a:solidFill>
                  <a:schemeClr val="tx1"/>
                </a:solidFill>
                <a:ea typeface="ＭＳ ゴシック" pitchFamily="49" charset="-128"/>
              </a:rPr>
              <a:t>. </a:t>
            </a:r>
            <a:r>
              <a:rPr lang="en-US" altLang="ja-JP" sz="2000" b="1" dirty="0" smtClean="0"/>
              <a:t>How to Study Text Books  </a:t>
            </a:r>
            <a:r>
              <a:rPr lang="ja-JP" altLang="en-US" sz="2000" b="1" dirty="0" smtClean="0">
                <a:solidFill>
                  <a:schemeClr val="tx1"/>
                </a:solidFill>
                <a:latin typeface="ＭＳ 明朝" charset="-128"/>
                <a:ea typeface="ＭＳ ゴシック" pitchFamily="49" charset="-128"/>
              </a:rPr>
              <a:t>教科書</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12</a:t>
            </a:fld>
            <a:endParaRPr lang="en-US" altLang="ja-JP"/>
          </a:p>
        </p:txBody>
      </p:sp>
      <p:sp>
        <p:nvSpPr>
          <p:cNvPr id="12291" name="Rectangle 5"/>
          <p:cNvSpPr>
            <a:spLocks noChangeArrowheads="1"/>
          </p:cNvSpPr>
          <p:nvPr/>
        </p:nvSpPr>
        <p:spPr bwMode="auto">
          <a:xfrm>
            <a:off x="0" y="548680"/>
            <a:ext cx="9038332" cy="5386090"/>
          </a:xfrm>
          <a:prstGeom prst="rect">
            <a:avLst/>
          </a:prstGeom>
          <a:noFill/>
          <a:ln w="9525">
            <a:noFill/>
            <a:miter lim="800000"/>
            <a:headEnd/>
            <a:tailEnd/>
          </a:ln>
        </p:spPr>
        <p:txBody>
          <a:bodyPr wrap="square">
            <a:spAutoFit/>
          </a:bodyPr>
          <a:lstStyle/>
          <a:p>
            <a:pPr marL="457200" indent="-457200">
              <a:defRPr/>
            </a:pPr>
            <a:r>
              <a:rPr lang="en-US" altLang="ja-JP" sz="1800" dirty="0" smtClean="0">
                <a:latin typeface="+mj-ea"/>
                <a:ea typeface="+mj-ea"/>
              </a:rPr>
              <a:t>3. </a:t>
            </a:r>
            <a:r>
              <a:rPr lang="ja-JP" altLang="en-US" sz="1800" dirty="0" smtClean="0">
                <a:latin typeface="+mj-ea"/>
                <a:ea typeface="+mj-ea"/>
              </a:rPr>
              <a:t>教科書</a:t>
            </a:r>
            <a:endParaRPr lang="en-US" altLang="ja-JP" sz="1800" dirty="0" smtClean="0">
              <a:latin typeface="+mj-ea"/>
              <a:ea typeface="+mj-ea"/>
            </a:endParaRPr>
          </a:p>
          <a:p>
            <a:r>
              <a:rPr lang="ja-JP" altLang="en-US" sz="1800" dirty="0" smtClean="0">
                <a:latin typeface="+mj-ea"/>
                <a:ea typeface="+mj-ea"/>
              </a:rPr>
              <a:t>　　（１）ミクロ経済学⇒</a:t>
            </a:r>
            <a:r>
              <a:rPr lang="en-US" altLang="ja-JP" sz="1800" dirty="0" smtClean="0">
                <a:latin typeface="+mj-ea"/>
                <a:ea typeface="+mj-ea"/>
              </a:rPr>
              <a:t> 『</a:t>
            </a:r>
            <a:r>
              <a:rPr lang="ja-JP" altLang="en-US" sz="1800" dirty="0" smtClean="0">
                <a:latin typeface="+mj-ea"/>
                <a:ea typeface="+mj-ea"/>
              </a:rPr>
              <a:t>経済学入門</a:t>
            </a:r>
            <a:r>
              <a:rPr lang="en-US" altLang="ja-JP" sz="1800" dirty="0" smtClean="0">
                <a:latin typeface="+mj-ea"/>
                <a:ea typeface="+mj-ea"/>
              </a:rPr>
              <a:t>』</a:t>
            </a:r>
            <a:r>
              <a:rPr lang="ja-JP" altLang="en-US" sz="1800" dirty="0" smtClean="0">
                <a:latin typeface="+mj-ea"/>
                <a:ea typeface="+mj-ea"/>
              </a:rPr>
              <a:t>林直嗣（</a:t>
            </a:r>
            <a:r>
              <a:rPr lang="en-US" altLang="ja-JP" sz="1800" dirty="0" smtClean="0">
                <a:latin typeface="+mj-ea"/>
                <a:ea typeface="+mj-ea"/>
              </a:rPr>
              <a:t>2013</a:t>
            </a:r>
            <a:r>
              <a:rPr lang="ja-JP" altLang="en-US" sz="1800" dirty="0" smtClean="0">
                <a:latin typeface="+mj-ea"/>
                <a:ea typeface="+mj-ea"/>
              </a:rPr>
              <a:t>）新世社</a:t>
            </a:r>
            <a:endParaRPr lang="en-US" altLang="ja-JP" sz="1800" dirty="0" smtClean="0">
              <a:latin typeface="+mj-ea"/>
              <a:ea typeface="+mj-ea"/>
            </a:endParaRPr>
          </a:p>
          <a:p>
            <a:r>
              <a:rPr lang="ja-JP" altLang="en-US" sz="1800" dirty="0" smtClean="0">
                <a:latin typeface="+mj-ea"/>
                <a:ea typeface="+mj-ea"/>
              </a:rPr>
              <a:t>　　　　　　　　　 　　　　　</a:t>
            </a:r>
            <a:r>
              <a:rPr lang="en-US" altLang="ja-JP" sz="1800" dirty="0" smtClean="0">
                <a:latin typeface="+mj-ea"/>
                <a:ea typeface="+mj-ea"/>
              </a:rPr>
              <a:t>『</a:t>
            </a:r>
            <a:r>
              <a:rPr lang="ja-JP" altLang="en-US" sz="1800" dirty="0" smtClean="0">
                <a:latin typeface="+mj-ea"/>
                <a:ea typeface="+mj-ea"/>
              </a:rPr>
              <a:t>問題演習　ミクロ経済学　再訂版</a:t>
            </a:r>
            <a:r>
              <a:rPr lang="en-US" altLang="ja-JP" sz="1800" dirty="0" smtClean="0">
                <a:latin typeface="+mj-ea"/>
                <a:ea typeface="+mj-ea"/>
              </a:rPr>
              <a:t>』</a:t>
            </a:r>
            <a:r>
              <a:rPr lang="ja-JP" altLang="en-US" sz="1800" dirty="0" smtClean="0">
                <a:latin typeface="+mj-ea"/>
                <a:ea typeface="+mj-ea"/>
              </a:rPr>
              <a:t>林直嗣</a:t>
            </a:r>
            <a:endParaRPr lang="en-US" altLang="ja-JP" sz="1800" dirty="0" smtClean="0">
              <a:latin typeface="+mj-ea"/>
              <a:ea typeface="+mj-ea"/>
            </a:endParaRPr>
          </a:p>
          <a:p>
            <a:r>
              <a:rPr lang="en-US" altLang="ja-JP" sz="1800" dirty="0" smtClean="0">
                <a:latin typeface="+mj-ea"/>
                <a:ea typeface="+mj-ea"/>
              </a:rPr>
              <a:t>            </a:t>
            </a:r>
            <a:r>
              <a:rPr lang="ja-JP" altLang="en-US" sz="1800" dirty="0" smtClean="0">
                <a:latin typeface="+mj-ea"/>
                <a:ea typeface="+mj-ea"/>
              </a:rPr>
              <a:t> </a:t>
            </a:r>
            <a:r>
              <a:rPr lang="en-US" altLang="ja-JP" sz="1800" dirty="0" smtClean="0">
                <a:latin typeface="+mj-ea"/>
                <a:ea typeface="+mj-ea"/>
                <a:hlinkClick r:id="rId2"/>
              </a:rPr>
              <a:t>http://www.edu.i.hosei.ac.jp/~hayashi/micro/micro/</a:t>
            </a:r>
            <a:r>
              <a:rPr lang="en-US" altLang="ja-JP" sz="1800" dirty="0" smtClean="0">
                <a:latin typeface="+mj-ea"/>
                <a:ea typeface="+mj-ea"/>
              </a:rPr>
              <a:t>        </a:t>
            </a:r>
          </a:p>
          <a:p>
            <a:pPr marL="457200" indent="-457200">
              <a:defRPr/>
            </a:pPr>
            <a:endParaRPr lang="en-US" altLang="ja-JP" sz="1800" dirty="0" smtClean="0">
              <a:latin typeface="+mj-ea"/>
              <a:ea typeface="+mj-ea"/>
            </a:endParaRPr>
          </a:p>
          <a:p>
            <a:pPr marL="457200" indent="-457200">
              <a:defRPr/>
            </a:pPr>
            <a:r>
              <a:rPr lang="ja-JP" altLang="en-US" sz="1800" dirty="0" smtClean="0">
                <a:latin typeface="+mj-ea"/>
                <a:ea typeface="+mj-ea"/>
              </a:rPr>
              <a:t>　　（２）マクロ経済学⇒</a:t>
            </a:r>
            <a:r>
              <a:rPr lang="en-US" altLang="ja-JP" sz="1800" dirty="0" smtClean="0">
                <a:latin typeface="+mj-ea"/>
                <a:ea typeface="+mj-ea"/>
              </a:rPr>
              <a:t>『</a:t>
            </a:r>
            <a:r>
              <a:rPr lang="ja-JP" altLang="en-US" sz="1800" dirty="0" smtClean="0">
                <a:latin typeface="+mj-ea"/>
                <a:ea typeface="+mj-ea"/>
              </a:rPr>
              <a:t>経済学入門</a:t>
            </a:r>
            <a:r>
              <a:rPr lang="en-US" altLang="ja-JP" sz="1800" dirty="0" smtClean="0">
                <a:latin typeface="+mj-ea"/>
                <a:ea typeface="+mj-ea"/>
              </a:rPr>
              <a:t>』</a:t>
            </a:r>
            <a:r>
              <a:rPr lang="ja-JP" altLang="en-US" sz="1800" dirty="0" smtClean="0">
                <a:latin typeface="+mj-ea"/>
                <a:ea typeface="+mj-ea"/>
              </a:rPr>
              <a:t>林直嗣（</a:t>
            </a:r>
            <a:r>
              <a:rPr lang="en-US" altLang="ja-JP" sz="1800" dirty="0" smtClean="0">
                <a:latin typeface="+mj-ea"/>
                <a:ea typeface="+mj-ea"/>
              </a:rPr>
              <a:t>2013</a:t>
            </a:r>
            <a:r>
              <a:rPr lang="ja-JP" altLang="en-US" sz="1800" dirty="0" smtClean="0">
                <a:latin typeface="+mj-ea"/>
                <a:ea typeface="+mj-ea"/>
              </a:rPr>
              <a:t>）新世社</a:t>
            </a:r>
            <a:endParaRPr lang="en-US" altLang="ja-JP" sz="1800" dirty="0" smtClean="0">
              <a:latin typeface="+mj-ea"/>
              <a:ea typeface="+mj-ea"/>
            </a:endParaRPr>
          </a:p>
          <a:p>
            <a:pPr marL="457200" indent="-457200">
              <a:defRPr/>
            </a:pPr>
            <a:r>
              <a:rPr lang="ja-JP" altLang="en-US" sz="1800" dirty="0" smtClean="0">
                <a:latin typeface="+mj-ea"/>
                <a:ea typeface="+mj-ea"/>
              </a:rPr>
              <a:t>　　　　　　　　　　　　 　　</a:t>
            </a:r>
            <a:r>
              <a:rPr lang="en-US" altLang="ja-JP" sz="1800" dirty="0" smtClean="0">
                <a:latin typeface="+mj-ea"/>
                <a:ea typeface="+mj-ea"/>
              </a:rPr>
              <a:t>『</a:t>
            </a:r>
            <a:r>
              <a:rPr lang="ja-JP" altLang="en-US" sz="1800" dirty="0" smtClean="0">
                <a:latin typeface="+mj-ea"/>
                <a:ea typeface="+mj-ea"/>
              </a:rPr>
              <a:t>スタディガイド　マクロ経済学</a:t>
            </a:r>
            <a:r>
              <a:rPr lang="en-US" altLang="ja-JP" sz="1800" dirty="0" smtClean="0">
                <a:latin typeface="+mj-ea"/>
                <a:ea typeface="+mj-ea"/>
              </a:rPr>
              <a:t>』</a:t>
            </a:r>
            <a:r>
              <a:rPr lang="ja-JP" altLang="en-US" sz="1800" dirty="0" smtClean="0">
                <a:latin typeface="+mj-ea"/>
                <a:ea typeface="+mj-ea"/>
              </a:rPr>
              <a:t>林直嗣･福田慎共著（</a:t>
            </a:r>
            <a:r>
              <a:rPr lang="en-US" altLang="ja-JP" sz="1800" dirty="0" smtClean="0">
                <a:latin typeface="+mj-ea"/>
                <a:ea typeface="+mj-ea"/>
              </a:rPr>
              <a:t>2017</a:t>
            </a:r>
            <a:r>
              <a:rPr lang="ja-JP" altLang="en-US" sz="1800" dirty="0" smtClean="0">
                <a:latin typeface="+mj-ea"/>
                <a:ea typeface="+mj-ea"/>
              </a:rPr>
              <a:t>）</a:t>
            </a:r>
            <a:endParaRPr lang="en-US" altLang="ja-JP" sz="1800" dirty="0" smtClean="0">
              <a:latin typeface="+mj-ea"/>
              <a:ea typeface="+mj-ea"/>
            </a:endParaRPr>
          </a:p>
          <a:p>
            <a:endParaRPr lang="en-US" altLang="ja-JP" sz="1800" dirty="0" smtClean="0">
              <a:latin typeface="+mj-ea"/>
              <a:ea typeface="+mj-ea"/>
            </a:endParaRPr>
          </a:p>
          <a:p>
            <a:r>
              <a:rPr lang="ja-JP" altLang="en-US" sz="1800" dirty="0" smtClean="0">
                <a:latin typeface="+mj-ea"/>
                <a:ea typeface="+mj-ea"/>
              </a:rPr>
              <a:t>　　（３）金融論⇒</a:t>
            </a:r>
            <a:r>
              <a:rPr lang="en-US" altLang="ja-JP" sz="1800" dirty="0" smtClean="0">
                <a:latin typeface="+mj-ea"/>
                <a:ea typeface="+mj-ea"/>
              </a:rPr>
              <a:t>『</a:t>
            </a:r>
            <a:r>
              <a:rPr lang="ja-JP" altLang="en-US" sz="1800" dirty="0" smtClean="0">
                <a:latin typeface="+mj-ea"/>
                <a:ea typeface="+mj-ea"/>
              </a:rPr>
              <a:t>現代金融入門</a:t>
            </a:r>
            <a:r>
              <a:rPr lang="en-US" altLang="ja-JP" sz="1800" dirty="0" smtClean="0">
                <a:latin typeface="+mj-ea"/>
                <a:ea typeface="+mj-ea"/>
              </a:rPr>
              <a:t>』</a:t>
            </a:r>
            <a:r>
              <a:rPr lang="ja-JP" altLang="en-US" sz="1800" dirty="0" smtClean="0">
                <a:latin typeface="+mj-ea"/>
                <a:ea typeface="+mj-ea"/>
              </a:rPr>
              <a:t>岸真清・林直嗣（</a:t>
            </a:r>
            <a:r>
              <a:rPr lang="en-US" altLang="ja-JP" sz="1800" dirty="0" smtClean="0">
                <a:latin typeface="+mj-ea"/>
                <a:ea typeface="+mj-ea"/>
              </a:rPr>
              <a:t>1997</a:t>
            </a:r>
            <a:r>
              <a:rPr lang="ja-JP" altLang="en-US" sz="1800" dirty="0" smtClean="0">
                <a:latin typeface="+mj-ea"/>
                <a:ea typeface="+mj-ea"/>
              </a:rPr>
              <a:t>）八千代出版</a:t>
            </a:r>
            <a:endParaRPr lang="en-US" altLang="ja-JP" sz="1800" dirty="0" smtClean="0">
              <a:latin typeface="+mj-ea"/>
              <a:ea typeface="+mj-ea"/>
            </a:endParaRPr>
          </a:p>
          <a:p>
            <a:r>
              <a:rPr lang="ja-JP" altLang="en-US" sz="1800" dirty="0" smtClean="0">
                <a:latin typeface="+mj-ea"/>
                <a:ea typeface="+mj-ea"/>
              </a:rPr>
              <a:t>　　　　　　　　　 　</a:t>
            </a:r>
            <a:r>
              <a:rPr lang="en-US" altLang="ja-JP" sz="1800" dirty="0" smtClean="0">
                <a:latin typeface="+mj-ea"/>
                <a:ea typeface="+mj-ea"/>
              </a:rPr>
              <a:t>『</a:t>
            </a:r>
            <a:r>
              <a:rPr lang="ja-JP" altLang="en-US" sz="1800" dirty="0" smtClean="0">
                <a:latin typeface="+mj-ea"/>
                <a:ea typeface="+mj-ea"/>
              </a:rPr>
              <a:t>問題演習　金融論　再訂版</a:t>
            </a:r>
            <a:r>
              <a:rPr lang="en-US" altLang="ja-JP" sz="1800" dirty="0" smtClean="0">
                <a:latin typeface="+mj-ea"/>
                <a:ea typeface="+mj-ea"/>
              </a:rPr>
              <a:t>』</a:t>
            </a:r>
            <a:r>
              <a:rPr lang="ja-JP" altLang="en-US" sz="1800" dirty="0" smtClean="0">
                <a:latin typeface="+mj-ea"/>
                <a:ea typeface="+mj-ea"/>
              </a:rPr>
              <a:t>林直嗣</a:t>
            </a:r>
            <a:endParaRPr lang="en-US" altLang="ja-JP" sz="1800" dirty="0" smtClean="0">
              <a:latin typeface="+mj-ea"/>
              <a:ea typeface="+mj-ea"/>
            </a:endParaRPr>
          </a:p>
          <a:p>
            <a:endParaRPr lang="en-US" altLang="ja-JP" sz="1800" dirty="0" smtClean="0">
              <a:latin typeface="+mj-ea"/>
              <a:ea typeface="+mj-ea"/>
            </a:endParaRPr>
          </a:p>
          <a:p>
            <a:r>
              <a:rPr lang="en-US" altLang="ja-JP" sz="1800" dirty="0" smtClean="0">
                <a:latin typeface="+mj-ea"/>
                <a:ea typeface="+mj-ea"/>
              </a:rPr>
              <a:t>    </a:t>
            </a:r>
            <a:r>
              <a:rPr lang="ja-JP" altLang="en-US" sz="1800" dirty="0" smtClean="0">
                <a:latin typeface="+mn-lt"/>
                <a:ea typeface="+mj-ea"/>
              </a:rPr>
              <a:t>（４）</a:t>
            </a:r>
            <a:r>
              <a:rPr lang="en-US" altLang="ja-JP" sz="1800" dirty="0" smtClean="0">
                <a:latin typeface="+mn-lt"/>
                <a:ea typeface="+mj-ea"/>
              </a:rPr>
              <a:t>Money and Finance in</a:t>
            </a:r>
            <a:r>
              <a:rPr lang="ja-JP" altLang="en-US" sz="1800" dirty="0" smtClean="0">
                <a:latin typeface="+mn-lt"/>
                <a:ea typeface="+mj-ea"/>
              </a:rPr>
              <a:t> </a:t>
            </a:r>
            <a:r>
              <a:rPr lang="en-US" altLang="ja-JP" sz="1800" dirty="0" smtClean="0">
                <a:latin typeface="+mn-lt"/>
                <a:ea typeface="+mj-ea"/>
              </a:rPr>
              <a:t>Japan</a:t>
            </a:r>
          </a:p>
          <a:p>
            <a:r>
              <a:rPr lang="en-US" altLang="ja-JP" sz="1800" dirty="0" smtClean="0">
                <a:latin typeface="+mn-lt"/>
                <a:ea typeface="+mj-ea"/>
              </a:rPr>
              <a:t>         </a:t>
            </a:r>
            <a:r>
              <a:rPr lang="ja-JP" altLang="en-US" sz="1800" dirty="0" smtClean="0">
                <a:latin typeface="+mn-lt"/>
              </a:rPr>
              <a:t>⇒ </a:t>
            </a:r>
            <a:r>
              <a:rPr lang="en-US" altLang="ja-JP" sz="1800" dirty="0" smtClean="0">
                <a:latin typeface="+mn-lt"/>
              </a:rPr>
              <a:t>Lecture Note on Money and Finance in Japan</a:t>
            </a:r>
          </a:p>
          <a:p>
            <a:r>
              <a:rPr lang="en-US" altLang="ja-JP" sz="1800" dirty="0" smtClean="0">
                <a:latin typeface="+mn-lt"/>
              </a:rPr>
              <a:t>              http://www.i.hosei.ac.jp/~hayashi/sub3.htm </a:t>
            </a:r>
          </a:p>
          <a:p>
            <a:endParaRPr lang="en-US" altLang="ja-JP" sz="1800" dirty="0" smtClean="0">
              <a:latin typeface="+mn-lt"/>
              <a:ea typeface="+mj-ea"/>
            </a:endParaRPr>
          </a:p>
          <a:p>
            <a:r>
              <a:rPr lang="ja-JP" altLang="en-US" sz="1800" dirty="0" smtClean="0">
                <a:latin typeface="+mn-lt"/>
                <a:ea typeface="+mj-ea"/>
              </a:rPr>
              <a:t>　　（５） </a:t>
            </a:r>
            <a:r>
              <a:rPr lang="en-US" altLang="ja-JP" sz="1800" dirty="0" smtClean="0">
                <a:latin typeface="+mn-lt"/>
                <a:ea typeface="+mj-ea"/>
              </a:rPr>
              <a:t>Principles in Macroeconomics</a:t>
            </a:r>
          </a:p>
          <a:p>
            <a:r>
              <a:rPr lang="en-US" altLang="ja-JP" sz="1800" dirty="0" smtClean="0">
                <a:latin typeface="+mn-lt"/>
              </a:rPr>
              <a:t>         </a:t>
            </a:r>
            <a:r>
              <a:rPr lang="ja-JP" altLang="en-US" sz="1800" dirty="0" smtClean="0">
                <a:latin typeface="+mn-lt"/>
              </a:rPr>
              <a:t>⇒ </a:t>
            </a:r>
            <a:r>
              <a:rPr lang="en-US" altLang="ja-JP" sz="1800" dirty="0" smtClean="0">
                <a:latin typeface="+mn-lt"/>
              </a:rPr>
              <a:t>Lecture Note on Principles in Macroeconomics</a:t>
            </a:r>
          </a:p>
          <a:p>
            <a:r>
              <a:rPr lang="en-US" altLang="ja-JP" sz="1800" dirty="0" smtClean="0">
                <a:latin typeface="+mn-lt"/>
              </a:rPr>
              <a:t>              http://www.i.hosei.ac.jp/~hayashi/sub3.htm </a:t>
            </a:r>
            <a:endParaRPr lang="en-US" altLang="ja-JP" sz="1800" dirty="0" smtClean="0">
              <a:latin typeface="+mn-lt"/>
              <a:ea typeface="+mj-ea"/>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772400" cy="548680"/>
          </a:xfrm>
        </p:spPr>
        <p:txBody>
          <a:bodyPr>
            <a:normAutofit/>
          </a:bodyPr>
          <a:lstStyle/>
          <a:p>
            <a:pPr eaLnBrk="1" fontAlgn="auto" hangingPunct="1">
              <a:spcAft>
                <a:spcPts val="0"/>
              </a:spcAft>
              <a:defRPr/>
            </a:pPr>
            <a:r>
              <a:rPr lang="ja-JP" altLang="en-US" sz="2200" b="1" dirty="0" smtClean="0">
                <a:solidFill>
                  <a:schemeClr val="tx1"/>
                </a:solidFill>
                <a:latin typeface="ＭＳ 明朝" charset="-128"/>
                <a:ea typeface="ＭＳ ゴシック" pitchFamily="49" charset="-128"/>
              </a:rPr>
              <a:t>５．</a:t>
            </a:r>
            <a:r>
              <a:rPr lang="en-US" altLang="ja-JP" sz="2200" b="1" dirty="0" smtClean="0">
                <a:solidFill>
                  <a:schemeClr val="tx1"/>
                </a:solidFill>
              </a:rPr>
              <a:t> What is science? </a:t>
            </a:r>
            <a:r>
              <a:rPr lang="ja-JP" altLang="en-US" sz="2200" b="1" dirty="0" smtClean="0">
                <a:solidFill>
                  <a:schemeClr val="tx1"/>
                </a:solidFill>
              </a:rPr>
              <a:t>　　　</a:t>
            </a:r>
            <a:r>
              <a:rPr lang="ja-JP" altLang="en-US" sz="2200" b="1" dirty="0" smtClean="0">
                <a:solidFill>
                  <a:schemeClr val="tx1"/>
                </a:solidFill>
                <a:latin typeface="HG明朝E" pitchFamily="17" charset="-128"/>
                <a:ea typeface="HG明朝E" pitchFamily="17" charset="-128"/>
              </a:rPr>
              <a:t>科学とは何か</a:t>
            </a:r>
          </a:p>
        </p:txBody>
      </p:sp>
      <p:sp>
        <p:nvSpPr>
          <p:cNvPr id="4" name="スライド番号プレースホルダ 15"/>
          <p:cNvSpPr>
            <a:spLocks noGrp="1"/>
          </p:cNvSpPr>
          <p:nvPr>
            <p:ph type="sldNum" sz="quarter" idx="12"/>
          </p:nvPr>
        </p:nvSpPr>
        <p:spPr/>
        <p:txBody>
          <a:bodyPr/>
          <a:lstStyle/>
          <a:p>
            <a:pPr>
              <a:defRPr/>
            </a:pPr>
            <a:fld id="{B6C83886-597B-4349-B004-59BA8B9E35F8}" type="slidenum">
              <a:rPr lang="en-US" altLang="ja-JP"/>
              <a:pPr>
                <a:defRPr/>
              </a:pPr>
              <a:t>13</a:t>
            </a:fld>
            <a:endParaRPr lang="en-US" altLang="ja-JP"/>
          </a:p>
        </p:txBody>
      </p:sp>
      <p:sp>
        <p:nvSpPr>
          <p:cNvPr id="16387" name="Rectangle 5"/>
          <p:cNvSpPr>
            <a:spLocks noChangeArrowheads="1"/>
          </p:cNvSpPr>
          <p:nvPr/>
        </p:nvSpPr>
        <p:spPr bwMode="auto">
          <a:xfrm>
            <a:off x="142875" y="548681"/>
            <a:ext cx="8858250" cy="6186309"/>
          </a:xfrm>
          <a:prstGeom prst="rect">
            <a:avLst/>
          </a:prstGeom>
          <a:noFill/>
          <a:ln w="9525">
            <a:noFill/>
            <a:miter lim="800000"/>
            <a:headEnd/>
            <a:tailEnd/>
          </a:ln>
        </p:spPr>
        <p:txBody>
          <a:bodyPr wrap="square">
            <a:spAutoFit/>
          </a:bodyPr>
          <a:lstStyle/>
          <a:p>
            <a:r>
              <a:rPr lang="en-US" altLang="ja-JP" sz="1800" dirty="0">
                <a:latin typeface="+mn-lt"/>
                <a:ea typeface="+mj-ea"/>
                <a:cs typeface="Arial" charset="0"/>
              </a:rPr>
              <a:t> Latin etymology </a:t>
            </a:r>
            <a:r>
              <a:rPr lang="en-US" altLang="ja-JP" sz="1800" dirty="0" err="1">
                <a:solidFill>
                  <a:srgbClr val="C00000"/>
                </a:solidFill>
                <a:latin typeface="+mn-lt"/>
                <a:ea typeface="+mj-ea"/>
                <a:cs typeface="Arial" charset="0"/>
              </a:rPr>
              <a:t>scientia</a:t>
            </a:r>
            <a:r>
              <a:rPr lang="en-US" altLang="ja-JP" sz="1800" dirty="0">
                <a:solidFill>
                  <a:srgbClr val="C00000"/>
                </a:solidFill>
                <a:latin typeface="+mn-lt"/>
                <a:ea typeface="+mj-ea"/>
                <a:cs typeface="Arial" charset="0"/>
              </a:rPr>
              <a:t> </a:t>
            </a:r>
            <a:r>
              <a:rPr lang="en-US" altLang="ja-JP" sz="1800" dirty="0">
                <a:latin typeface="+mn-lt"/>
                <a:ea typeface="+mj-ea"/>
                <a:cs typeface="Arial" charset="0"/>
              </a:rPr>
              <a:t>( knowledge) </a:t>
            </a:r>
          </a:p>
          <a:p>
            <a:r>
              <a:rPr lang="en-US" altLang="ja-JP" sz="1800" dirty="0">
                <a:latin typeface="+mn-lt"/>
                <a:ea typeface="+mj-ea"/>
                <a:cs typeface="Arial" charset="0"/>
              </a:rPr>
              <a:t>→ </a:t>
            </a:r>
            <a:r>
              <a:rPr lang="en-US" altLang="ja-JP" sz="1800" dirty="0" err="1">
                <a:solidFill>
                  <a:schemeClr val="hlink"/>
                </a:solidFill>
                <a:latin typeface="+mn-lt"/>
                <a:ea typeface="+mj-ea"/>
                <a:cs typeface="Arial" charset="0"/>
              </a:rPr>
              <a:t>scienza</a:t>
            </a:r>
            <a:r>
              <a:rPr lang="en-US" altLang="ja-JP" sz="1800" dirty="0">
                <a:latin typeface="+mn-lt"/>
                <a:ea typeface="+mj-ea"/>
                <a:cs typeface="Arial" charset="0"/>
              </a:rPr>
              <a:t> (in Italy), science (in English &amp; French), </a:t>
            </a:r>
            <a:r>
              <a:rPr lang="en-US" altLang="ja-JP" sz="1800" dirty="0" err="1">
                <a:latin typeface="+mn-lt"/>
                <a:ea typeface="+mj-ea"/>
                <a:cs typeface="Arial" charset="0"/>
              </a:rPr>
              <a:t>wetenschap</a:t>
            </a:r>
            <a:r>
              <a:rPr lang="en-US" altLang="ja-JP" sz="1800" dirty="0">
                <a:latin typeface="+mn-lt"/>
                <a:ea typeface="+mj-ea"/>
                <a:cs typeface="Arial" charset="0"/>
              </a:rPr>
              <a:t> (in Dutch) , </a:t>
            </a:r>
            <a:r>
              <a:rPr lang="en-US" altLang="ja-JP" sz="1800" dirty="0" err="1">
                <a:latin typeface="+mn-lt"/>
                <a:ea typeface="+mj-ea"/>
                <a:cs typeface="Arial" charset="0"/>
              </a:rPr>
              <a:t>Wissenschaft</a:t>
            </a:r>
            <a:r>
              <a:rPr lang="en-US" altLang="ja-JP" sz="1800" dirty="0">
                <a:latin typeface="+mn-lt"/>
                <a:ea typeface="+mj-ea"/>
                <a:cs typeface="Arial" charset="0"/>
              </a:rPr>
              <a:t> (in Germany), </a:t>
            </a:r>
            <a:r>
              <a:rPr lang="ja-JP" altLang="en-US" sz="1800" dirty="0">
                <a:latin typeface="+mn-lt"/>
                <a:ea typeface="+mj-ea"/>
                <a:cs typeface="Arial" charset="0"/>
              </a:rPr>
              <a:t>科学 </a:t>
            </a:r>
            <a:r>
              <a:rPr lang="en-US" altLang="ja-JP" sz="1800" dirty="0">
                <a:latin typeface="+mn-lt"/>
                <a:ea typeface="+mj-ea"/>
                <a:cs typeface="Arial" charset="0"/>
              </a:rPr>
              <a:t>Kagaku (in Japanese &amp; Chinese</a:t>
            </a:r>
            <a:r>
              <a:rPr lang="ja-JP" altLang="en-US" sz="1800" dirty="0">
                <a:latin typeface="+mn-lt"/>
                <a:ea typeface="+mj-ea"/>
                <a:cs typeface="Arial" charset="0"/>
              </a:rPr>
              <a:t>）</a:t>
            </a:r>
            <a:endParaRPr lang="en-US" altLang="ja-JP" sz="1800" dirty="0">
              <a:latin typeface="+mn-lt"/>
              <a:ea typeface="+mj-ea"/>
              <a:cs typeface="Arial" charset="0"/>
            </a:endParaRPr>
          </a:p>
          <a:p>
            <a:r>
              <a:rPr lang="en-US" altLang="ja-JP" sz="1800" dirty="0">
                <a:latin typeface="+mn-lt"/>
                <a:ea typeface="+mj-ea"/>
                <a:cs typeface="Arial" charset="0"/>
              </a:rPr>
              <a:t> = certainly learned knowledge </a:t>
            </a:r>
          </a:p>
          <a:p>
            <a:r>
              <a:rPr lang="ja-JP" altLang="en-US" sz="1800" dirty="0">
                <a:latin typeface="+mn-lt"/>
                <a:ea typeface="+mj-ea"/>
                <a:cs typeface="Arial" charset="0"/>
              </a:rPr>
              <a:t>語源はラテン語の</a:t>
            </a:r>
            <a:r>
              <a:rPr lang="en-US" altLang="ja-JP" sz="1800" dirty="0" err="1">
                <a:latin typeface="+mn-lt"/>
                <a:ea typeface="+mj-ea"/>
                <a:cs typeface="Arial" charset="0"/>
              </a:rPr>
              <a:t>Scientia</a:t>
            </a:r>
            <a:r>
              <a:rPr lang="ja-JP" altLang="en-US" sz="1800" dirty="0">
                <a:latin typeface="+mn-lt"/>
                <a:ea typeface="+mj-ea"/>
                <a:cs typeface="Arial" charset="0"/>
              </a:rPr>
              <a:t>（知識）</a:t>
            </a:r>
            <a:r>
              <a:rPr lang="en-US" altLang="ja-JP" sz="1800" dirty="0">
                <a:latin typeface="+mn-lt"/>
                <a:ea typeface="+mj-ea"/>
                <a:cs typeface="Arial" charset="0"/>
              </a:rPr>
              <a:t>= </a:t>
            </a:r>
            <a:r>
              <a:rPr lang="ja-JP" altLang="en-US" sz="1800" dirty="0">
                <a:latin typeface="+mn-lt"/>
                <a:ea typeface="+mj-ea"/>
                <a:cs typeface="Arial" charset="0"/>
              </a:rPr>
              <a:t>確実に知り得た知識</a:t>
            </a:r>
          </a:p>
          <a:p>
            <a:endParaRPr lang="ja-JP" altLang="en-US" sz="1800" dirty="0">
              <a:latin typeface="+mn-lt"/>
              <a:ea typeface="+mj-ea"/>
              <a:cs typeface="Arial" charset="0"/>
            </a:endParaRPr>
          </a:p>
          <a:p>
            <a:r>
              <a:rPr lang="en-US" altLang="ja-JP" sz="1800" dirty="0">
                <a:solidFill>
                  <a:srgbClr val="C00000"/>
                </a:solidFill>
                <a:latin typeface="+mn-lt"/>
                <a:ea typeface="+mj-ea"/>
                <a:cs typeface="Arial" charset="0"/>
              </a:rPr>
              <a:t>Pure science</a:t>
            </a:r>
            <a:r>
              <a:rPr lang="en-US" altLang="ja-JP" sz="1800" dirty="0">
                <a:latin typeface="+mn-lt"/>
                <a:ea typeface="+mj-ea"/>
                <a:cs typeface="Arial" charset="0"/>
              </a:rPr>
              <a:t>= mathematics, logic=science whose object is pure logic,</a:t>
            </a:r>
          </a:p>
          <a:p>
            <a:r>
              <a:rPr lang="ja-JP" altLang="en-US" sz="1800" dirty="0">
                <a:latin typeface="+mn-lt"/>
                <a:ea typeface="+mj-ea"/>
                <a:cs typeface="Arial" charset="0"/>
              </a:rPr>
              <a:t>　純粋科学＝純粋論理を対象とする科学＝数学、論理学</a:t>
            </a:r>
            <a:r>
              <a:rPr lang="en-US" altLang="ja-JP" sz="1800" dirty="0">
                <a:latin typeface="+mn-lt"/>
                <a:ea typeface="+mj-ea"/>
                <a:cs typeface="Arial" charset="0"/>
              </a:rPr>
              <a:t>  </a:t>
            </a:r>
          </a:p>
          <a:p>
            <a:r>
              <a:rPr lang="en-US" altLang="ja-JP" sz="1800" dirty="0">
                <a:solidFill>
                  <a:srgbClr val="C00000"/>
                </a:solidFill>
                <a:latin typeface="+mn-lt"/>
                <a:ea typeface="+mj-ea"/>
                <a:cs typeface="Arial" charset="0"/>
              </a:rPr>
              <a:t>Natural science </a:t>
            </a:r>
            <a:r>
              <a:rPr lang="en-US" altLang="ja-JP" sz="1800" dirty="0">
                <a:latin typeface="+mn-lt"/>
                <a:ea typeface="+mj-ea"/>
                <a:cs typeface="Arial" charset="0"/>
              </a:rPr>
              <a:t>= science whose objects are natural phenomena= physics, chemistry, </a:t>
            </a:r>
          </a:p>
          <a:p>
            <a:r>
              <a:rPr lang="ja-JP" altLang="en-US" sz="1800" dirty="0">
                <a:latin typeface="+mn-lt"/>
                <a:ea typeface="+mj-ea"/>
                <a:cs typeface="Arial" charset="0"/>
              </a:rPr>
              <a:t>　　　　　　　　</a:t>
            </a:r>
            <a:r>
              <a:rPr lang="en-US" altLang="ja-JP" sz="1800" dirty="0">
                <a:latin typeface="+mn-lt"/>
                <a:ea typeface="+mj-ea"/>
                <a:cs typeface="Arial" charset="0"/>
              </a:rPr>
              <a:t>biology, engineering, medicine, etc. </a:t>
            </a:r>
          </a:p>
          <a:p>
            <a:r>
              <a:rPr lang="ja-JP" altLang="en-US" sz="1800" dirty="0">
                <a:latin typeface="+mn-lt"/>
                <a:ea typeface="+mj-ea"/>
                <a:cs typeface="Arial" charset="0"/>
              </a:rPr>
              <a:t>　自然科学</a:t>
            </a:r>
            <a:r>
              <a:rPr lang="en-US" altLang="ja-JP" sz="1800" dirty="0">
                <a:latin typeface="+mn-lt"/>
                <a:ea typeface="+mj-ea"/>
                <a:cs typeface="Arial" charset="0"/>
              </a:rPr>
              <a:t>=</a:t>
            </a:r>
            <a:r>
              <a:rPr lang="ja-JP" altLang="en-US" sz="1800" dirty="0">
                <a:latin typeface="+mn-lt"/>
                <a:ea typeface="+mj-ea"/>
                <a:cs typeface="Arial" charset="0"/>
              </a:rPr>
              <a:t>自然現象を対象とする科学＝物理学、化学、生物学、工学、医学等</a:t>
            </a:r>
          </a:p>
          <a:p>
            <a:r>
              <a:rPr lang="en-US" altLang="ja-JP" sz="1800" dirty="0">
                <a:latin typeface="+mn-lt"/>
                <a:ea typeface="+mj-ea"/>
                <a:cs typeface="Arial" charset="0"/>
              </a:rPr>
              <a:t>  </a:t>
            </a:r>
            <a:endParaRPr lang="ja-JP" altLang="en-US" sz="1800" dirty="0">
              <a:latin typeface="+mn-lt"/>
              <a:ea typeface="+mj-ea"/>
              <a:cs typeface="Arial" charset="0"/>
            </a:endParaRPr>
          </a:p>
          <a:p>
            <a:r>
              <a:rPr lang="en-US" altLang="ja-JP" sz="1800" dirty="0">
                <a:solidFill>
                  <a:srgbClr val="C00000"/>
                </a:solidFill>
                <a:latin typeface="+mn-lt"/>
                <a:ea typeface="+mj-ea"/>
                <a:cs typeface="Arial" charset="0"/>
              </a:rPr>
              <a:t>Social Science </a:t>
            </a:r>
            <a:r>
              <a:rPr lang="en-US" altLang="ja-JP" sz="1800" dirty="0">
                <a:latin typeface="+mn-lt"/>
                <a:ea typeface="+mj-ea"/>
                <a:cs typeface="Arial" charset="0"/>
              </a:rPr>
              <a:t>= science whose objects are social phenomena </a:t>
            </a:r>
            <a:r>
              <a:rPr lang="ja-JP" altLang="en-US" sz="1800" dirty="0">
                <a:latin typeface="+mn-lt"/>
                <a:ea typeface="+mj-ea"/>
                <a:cs typeface="Arial" charset="0"/>
              </a:rPr>
              <a:t>＝</a:t>
            </a:r>
            <a:r>
              <a:rPr lang="en-US" altLang="ja-JP" sz="1800" dirty="0">
                <a:latin typeface="+mn-lt"/>
                <a:ea typeface="+mj-ea"/>
                <a:cs typeface="Arial" charset="0"/>
              </a:rPr>
              <a:t>economics, </a:t>
            </a:r>
          </a:p>
          <a:p>
            <a:r>
              <a:rPr lang="en-US" altLang="ja-JP" sz="1800" dirty="0">
                <a:latin typeface="+mn-lt"/>
                <a:ea typeface="+mj-ea"/>
                <a:cs typeface="Arial" charset="0"/>
              </a:rPr>
              <a:t>          business administration, political science, sociology, accounting, law, etc. </a:t>
            </a:r>
          </a:p>
          <a:p>
            <a:r>
              <a:rPr lang="ja-JP" altLang="en-US" sz="1800" dirty="0">
                <a:latin typeface="+mn-lt"/>
                <a:ea typeface="+mj-ea"/>
                <a:cs typeface="Arial" charset="0"/>
              </a:rPr>
              <a:t>　社会科学＝社会現象を対象とする科学＝経済学、経営学、政治学、社会学、</a:t>
            </a:r>
            <a:endParaRPr lang="en-US" altLang="ja-JP" sz="1800" dirty="0">
              <a:latin typeface="+mn-lt"/>
              <a:ea typeface="+mj-ea"/>
              <a:cs typeface="Arial" charset="0"/>
            </a:endParaRPr>
          </a:p>
          <a:p>
            <a:r>
              <a:rPr lang="en-US" altLang="ja-JP" sz="1800" dirty="0">
                <a:latin typeface="+mn-lt"/>
                <a:ea typeface="+mj-ea"/>
                <a:cs typeface="Arial" charset="0"/>
              </a:rPr>
              <a:t>               </a:t>
            </a:r>
            <a:r>
              <a:rPr lang="ja-JP" altLang="en-US" sz="1800" dirty="0">
                <a:latin typeface="+mn-lt"/>
                <a:ea typeface="+mj-ea"/>
                <a:cs typeface="Arial" charset="0"/>
              </a:rPr>
              <a:t>会計学、法学等</a:t>
            </a:r>
          </a:p>
          <a:p>
            <a:endParaRPr lang="ja-JP" altLang="en-US" sz="1800" dirty="0">
              <a:latin typeface="+mn-lt"/>
              <a:ea typeface="+mj-ea"/>
              <a:cs typeface="Arial" charset="0"/>
            </a:endParaRPr>
          </a:p>
          <a:p>
            <a:r>
              <a:rPr lang="en-US" altLang="ja-JP" sz="1800" dirty="0">
                <a:solidFill>
                  <a:srgbClr val="C00000"/>
                </a:solidFill>
                <a:latin typeface="+mn-lt"/>
                <a:ea typeface="+mj-ea"/>
                <a:cs typeface="Arial" charset="0"/>
              </a:rPr>
              <a:t>Humanities </a:t>
            </a:r>
            <a:r>
              <a:rPr lang="en-US" altLang="ja-JP" sz="1800" dirty="0">
                <a:latin typeface="+mn-lt"/>
                <a:ea typeface="+mj-ea"/>
                <a:cs typeface="Arial" charset="0"/>
              </a:rPr>
              <a:t>= science whose objects are human behaviors and their products </a:t>
            </a:r>
          </a:p>
          <a:p>
            <a:r>
              <a:rPr lang="en-US" altLang="ja-JP" sz="1800" dirty="0">
                <a:latin typeface="+mn-lt"/>
                <a:ea typeface="+mj-ea"/>
                <a:cs typeface="Arial" charset="0"/>
              </a:rPr>
              <a:t>                   = psychology, geography, literature, cultural anthropology</a:t>
            </a:r>
          </a:p>
          <a:p>
            <a:r>
              <a:rPr lang="ja-JP" altLang="en-US" sz="1800" dirty="0">
                <a:latin typeface="+mn-lt"/>
                <a:ea typeface="+mj-ea"/>
                <a:cs typeface="Arial" charset="0"/>
              </a:rPr>
              <a:t>  人文科学＝人間の行動やその所産を対象とする科学＝心理学、地理学、文学、</a:t>
            </a:r>
            <a:endParaRPr lang="en-US" altLang="ja-JP" sz="1800" dirty="0">
              <a:latin typeface="+mn-lt"/>
              <a:ea typeface="+mj-ea"/>
              <a:cs typeface="Arial" charset="0"/>
            </a:endParaRPr>
          </a:p>
          <a:p>
            <a:r>
              <a:rPr lang="en-US" altLang="ja-JP" sz="1800" dirty="0">
                <a:latin typeface="+mn-lt"/>
                <a:ea typeface="+mj-ea"/>
                <a:cs typeface="Arial" charset="0"/>
              </a:rPr>
              <a:t>                    </a:t>
            </a:r>
            <a:r>
              <a:rPr lang="ja-JP" altLang="en-US" sz="1800" dirty="0">
                <a:latin typeface="+mn-lt"/>
                <a:ea typeface="+mj-ea"/>
                <a:cs typeface="Arial" charset="0"/>
              </a:rPr>
              <a:t>文化人類学等</a:t>
            </a:r>
            <a:endParaRPr lang="ja-JP" altLang="en-US" dirty="0">
              <a:latin typeface="+mn-lt"/>
              <a:ea typeface="+mj-ea"/>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2E7B15A1-C4BF-4711-9E7F-0B4584B16BE2}" type="slidenum">
              <a:rPr lang="en-US" altLang="ja-JP"/>
              <a:pPr>
                <a:defRPr/>
              </a:pPr>
              <a:t>14</a:t>
            </a:fld>
            <a:endParaRPr lang="en-US" altLang="ja-JP"/>
          </a:p>
        </p:txBody>
      </p:sp>
      <p:sp>
        <p:nvSpPr>
          <p:cNvPr id="5122" name="Rectangle 2"/>
          <p:cNvSpPr>
            <a:spLocks noGrp="1" noChangeArrowheads="1"/>
          </p:cNvSpPr>
          <p:nvPr>
            <p:ph type="title" idx="4294967295"/>
          </p:nvPr>
        </p:nvSpPr>
        <p:spPr>
          <a:xfrm>
            <a:off x="0" y="1"/>
            <a:ext cx="9144000" cy="548679"/>
          </a:xfrm>
        </p:spPr>
        <p:txBody>
          <a:bodyPr>
            <a:normAutofit/>
          </a:bodyPr>
          <a:lstStyle/>
          <a:p>
            <a:pPr eaLnBrk="1" fontAlgn="auto" hangingPunct="1">
              <a:spcAft>
                <a:spcPts val="0"/>
              </a:spcAft>
              <a:defRPr/>
            </a:pPr>
            <a:r>
              <a:rPr lang="ja-JP" altLang="en-US" sz="2200" b="1" dirty="0" smtClean="0">
                <a:solidFill>
                  <a:schemeClr val="tx1"/>
                </a:solidFill>
                <a:latin typeface="ＭＳ 明朝" charset="-128"/>
                <a:ea typeface="ＭＳ ゴシック" pitchFamily="49" charset="-128"/>
              </a:rPr>
              <a:t>６．</a:t>
            </a:r>
            <a:r>
              <a:rPr lang="en-US" altLang="ja-JP" sz="2200" b="1" dirty="0" smtClean="0">
                <a:solidFill>
                  <a:schemeClr val="tx1"/>
                </a:solidFill>
              </a:rPr>
              <a:t> Scientific method  </a:t>
            </a:r>
            <a:r>
              <a:rPr lang="ja-JP" altLang="en-US" sz="2200" b="1" dirty="0" smtClean="0">
                <a:solidFill>
                  <a:schemeClr val="tx1"/>
                </a:solidFill>
                <a:latin typeface="HG明朝E" pitchFamily="17" charset="-128"/>
                <a:ea typeface="HG明朝E" pitchFamily="17" charset="-128"/>
              </a:rPr>
              <a:t>科学の方法</a:t>
            </a:r>
          </a:p>
        </p:txBody>
      </p:sp>
      <p:sp>
        <p:nvSpPr>
          <p:cNvPr id="17411" name="Rectangle 3"/>
          <p:cNvSpPr>
            <a:spLocks noGrp="1" noChangeArrowheads="1"/>
          </p:cNvSpPr>
          <p:nvPr>
            <p:ph type="body" idx="4294967295"/>
          </p:nvPr>
        </p:nvSpPr>
        <p:spPr>
          <a:xfrm>
            <a:off x="107505" y="620688"/>
            <a:ext cx="9036496" cy="6120680"/>
          </a:xfrm>
        </p:spPr>
        <p:txBody>
          <a:bodyPr/>
          <a:lstStyle/>
          <a:p>
            <a:pPr eaLnBrk="1" hangingPunct="1">
              <a:buFont typeface="Wingdings 2" pitchFamily="18" charset="2"/>
              <a:buNone/>
            </a:pPr>
            <a:r>
              <a:rPr lang="en-US" altLang="ja-JP" sz="2000" dirty="0" smtClean="0">
                <a:solidFill>
                  <a:schemeClr val="tx1"/>
                </a:solidFill>
                <a:latin typeface="+mj-ea"/>
                <a:ea typeface="+mj-ea"/>
              </a:rPr>
              <a:t> </a:t>
            </a:r>
            <a:r>
              <a:rPr lang="en-US" altLang="ja-JP" sz="2000" i="1" dirty="0" smtClean="0">
                <a:solidFill>
                  <a:schemeClr val="tx1"/>
                </a:solidFill>
                <a:ea typeface="+mj-ea"/>
                <a:cs typeface="Arial" charset="0"/>
              </a:rPr>
              <a:t>Science and Hypothesis</a:t>
            </a:r>
            <a:r>
              <a:rPr lang="en-US" altLang="ja-JP" sz="2000" dirty="0" smtClean="0">
                <a:solidFill>
                  <a:schemeClr val="tx1"/>
                </a:solidFill>
                <a:ea typeface="+mj-ea"/>
                <a:cs typeface="Arial" charset="0"/>
              </a:rPr>
              <a:t> written by Henri Poincare (1902, France) </a:t>
            </a:r>
          </a:p>
          <a:p>
            <a:pPr eaLnBrk="1" hangingPunct="1">
              <a:buFont typeface="Wingdings 2" pitchFamily="18" charset="2"/>
              <a:buNone/>
            </a:pPr>
            <a:r>
              <a:rPr lang="en-US" altLang="ja-JP" sz="2000" dirty="0" smtClean="0">
                <a:solidFill>
                  <a:schemeClr val="tx1"/>
                </a:solidFill>
                <a:ea typeface="+mj-ea"/>
                <a:cs typeface="Arial" charset="0"/>
              </a:rPr>
              <a:t>  Science assumes a </a:t>
            </a:r>
            <a:r>
              <a:rPr lang="en-US" altLang="ja-JP" sz="2000" dirty="0" smtClean="0">
                <a:solidFill>
                  <a:srgbClr val="C00000"/>
                </a:solidFill>
                <a:ea typeface="+mj-ea"/>
                <a:cs typeface="Arial" charset="0"/>
              </a:rPr>
              <a:t>theoretical hypothesis </a:t>
            </a:r>
            <a:r>
              <a:rPr lang="en-US" altLang="ja-JP" sz="2000" dirty="0" smtClean="0">
                <a:solidFill>
                  <a:schemeClr val="tx1"/>
                </a:solidFill>
                <a:ea typeface="+mj-ea"/>
                <a:cs typeface="Arial" charset="0"/>
              </a:rPr>
              <a:t>and </a:t>
            </a:r>
            <a:r>
              <a:rPr lang="en-US" altLang="ja-JP" sz="2000" dirty="0" smtClean="0">
                <a:solidFill>
                  <a:srgbClr val="C00000"/>
                </a:solidFill>
                <a:ea typeface="+mj-ea"/>
                <a:cs typeface="Arial" charset="0"/>
              </a:rPr>
              <a:t>tests or examines </a:t>
            </a:r>
            <a:r>
              <a:rPr lang="en-US" altLang="ja-JP" sz="2000" dirty="0" smtClean="0">
                <a:solidFill>
                  <a:schemeClr val="tx1"/>
                </a:solidFill>
                <a:ea typeface="+mj-ea"/>
                <a:cs typeface="Arial" charset="0"/>
              </a:rPr>
              <a:t>it by </a:t>
            </a:r>
            <a:r>
              <a:rPr lang="en-US" altLang="ja-JP" sz="2000" dirty="0" smtClean="0">
                <a:solidFill>
                  <a:srgbClr val="C00000"/>
                </a:solidFill>
                <a:ea typeface="+mj-ea"/>
                <a:cs typeface="Arial" charset="0"/>
              </a:rPr>
              <a:t>experiments</a:t>
            </a:r>
            <a:r>
              <a:rPr lang="en-US" altLang="ja-JP" sz="2000" dirty="0" smtClean="0">
                <a:solidFill>
                  <a:schemeClr val="tx1"/>
                </a:solidFill>
                <a:ea typeface="+mj-ea"/>
                <a:cs typeface="Arial" charset="0"/>
              </a:rPr>
              <a:t>. →Verify (verification) or falsify (falsification)</a:t>
            </a:r>
          </a:p>
          <a:p>
            <a:pPr eaLnBrk="1" hangingPunct="1">
              <a:buFont typeface="Wingdings 2" pitchFamily="18" charset="2"/>
              <a:buNone/>
            </a:pPr>
            <a:r>
              <a:rPr lang="en-US" altLang="ja-JP" sz="2000" dirty="0" smtClean="0">
                <a:solidFill>
                  <a:schemeClr val="tx1"/>
                </a:solidFill>
                <a:ea typeface="+mj-ea"/>
                <a:cs typeface="Arial" charset="0"/>
              </a:rPr>
              <a:t>『</a:t>
            </a:r>
            <a:r>
              <a:rPr lang="ja-JP" altLang="en-US" sz="2000" dirty="0" smtClean="0">
                <a:solidFill>
                  <a:schemeClr val="tx1"/>
                </a:solidFill>
                <a:ea typeface="+mj-ea"/>
                <a:cs typeface="Arial" charset="0"/>
              </a:rPr>
              <a:t>科学と仮説</a:t>
            </a:r>
            <a:r>
              <a:rPr lang="en-US" altLang="ja-JP" sz="2000" dirty="0" smtClean="0">
                <a:solidFill>
                  <a:schemeClr val="tx1"/>
                </a:solidFill>
                <a:ea typeface="+mj-ea"/>
                <a:cs typeface="Arial" charset="0"/>
              </a:rPr>
              <a:t>』</a:t>
            </a:r>
            <a:r>
              <a:rPr lang="ja-JP" altLang="en-US" sz="2000" dirty="0" smtClean="0">
                <a:solidFill>
                  <a:schemeClr val="tx1"/>
                </a:solidFill>
                <a:ea typeface="+mj-ea"/>
                <a:cs typeface="Arial" charset="0"/>
              </a:rPr>
              <a:t>アンリ・ポアンカレ（</a:t>
            </a:r>
            <a:r>
              <a:rPr lang="en-US" altLang="ja-JP" sz="2000" dirty="0" smtClean="0">
                <a:solidFill>
                  <a:schemeClr val="tx1"/>
                </a:solidFill>
                <a:ea typeface="+mj-ea"/>
                <a:cs typeface="Arial" charset="0"/>
              </a:rPr>
              <a:t>1902</a:t>
            </a:r>
            <a:r>
              <a:rPr lang="ja-JP" altLang="en-US" sz="2000" dirty="0" smtClean="0">
                <a:solidFill>
                  <a:schemeClr val="tx1"/>
                </a:solidFill>
                <a:ea typeface="+mj-ea"/>
                <a:cs typeface="Arial" charset="0"/>
              </a:rPr>
              <a:t>）</a:t>
            </a:r>
          </a:p>
          <a:p>
            <a:pPr eaLnBrk="1" hangingPunct="1">
              <a:buFontTx/>
              <a:buNone/>
            </a:pPr>
            <a:r>
              <a:rPr lang="ja-JP" altLang="en-US" sz="2000" dirty="0" smtClean="0">
                <a:solidFill>
                  <a:schemeClr val="tx1"/>
                </a:solidFill>
                <a:ea typeface="+mj-ea"/>
                <a:cs typeface="Arial" charset="0"/>
              </a:rPr>
              <a:t>　科学（</a:t>
            </a:r>
            <a:r>
              <a:rPr lang="en-US" altLang="ja-JP" sz="2000" dirty="0" smtClean="0">
                <a:solidFill>
                  <a:schemeClr val="tx1"/>
                </a:solidFill>
                <a:ea typeface="+mj-ea"/>
                <a:cs typeface="Arial" charset="0"/>
              </a:rPr>
              <a:t>science</a:t>
            </a:r>
            <a:r>
              <a:rPr lang="ja-JP" altLang="en-US" sz="2000" dirty="0" smtClean="0">
                <a:solidFill>
                  <a:schemeClr val="tx1"/>
                </a:solidFill>
                <a:ea typeface="+mj-ea"/>
                <a:cs typeface="Arial" charset="0"/>
              </a:rPr>
              <a:t>）は理論仮説（</a:t>
            </a:r>
            <a:r>
              <a:rPr lang="en-US" altLang="ja-JP" sz="2000" dirty="0" smtClean="0">
                <a:solidFill>
                  <a:schemeClr val="tx1"/>
                </a:solidFill>
                <a:ea typeface="+mj-ea"/>
                <a:cs typeface="Arial" charset="0"/>
              </a:rPr>
              <a:t>hypothesis</a:t>
            </a:r>
            <a:r>
              <a:rPr lang="ja-JP" altLang="en-US" sz="2000" dirty="0" smtClean="0">
                <a:solidFill>
                  <a:schemeClr val="tx1"/>
                </a:solidFill>
                <a:ea typeface="+mj-ea"/>
                <a:cs typeface="Arial" charset="0"/>
              </a:rPr>
              <a:t>）を立て、</a:t>
            </a:r>
            <a:endParaRPr lang="en-US" altLang="ja-JP" sz="2000" dirty="0" smtClean="0">
              <a:solidFill>
                <a:schemeClr val="tx1"/>
              </a:solidFill>
              <a:ea typeface="+mj-ea"/>
              <a:cs typeface="Arial" charset="0"/>
            </a:endParaRPr>
          </a:p>
          <a:p>
            <a:pPr eaLnBrk="1" hangingPunct="1">
              <a:buFontTx/>
              <a:buNone/>
            </a:pPr>
            <a:r>
              <a:rPr lang="en-US" altLang="ja-JP" sz="2000" dirty="0" smtClean="0">
                <a:solidFill>
                  <a:schemeClr val="tx1"/>
                </a:solidFill>
                <a:ea typeface="+mj-ea"/>
                <a:cs typeface="Arial" charset="0"/>
              </a:rPr>
              <a:t>   </a:t>
            </a:r>
            <a:r>
              <a:rPr lang="ja-JP" altLang="en-US" sz="2000" dirty="0" smtClean="0">
                <a:solidFill>
                  <a:schemeClr val="tx1"/>
                </a:solidFill>
                <a:ea typeface="+mj-ea"/>
                <a:cs typeface="Arial" charset="0"/>
              </a:rPr>
              <a:t>それを実験（</a:t>
            </a:r>
            <a:r>
              <a:rPr lang="en-US" altLang="ja-JP" sz="2000" dirty="0" smtClean="0">
                <a:solidFill>
                  <a:schemeClr val="tx1"/>
                </a:solidFill>
                <a:ea typeface="+mj-ea"/>
                <a:cs typeface="Arial" charset="0"/>
              </a:rPr>
              <a:t>experiment</a:t>
            </a:r>
            <a:r>
              <a:rPr lang="ja-JP" altLang="en-US" sz="2000" dirty="0" smtClean="0">
                <a:solidFill>
                  <a:schemeClr val="tx1"/>
                </a:solidFill>
                <a:ea typeface="+mj-ea"/>
                <a:cs typeface="Arial" charset="0"/>
              </a:rPr>
              <a:t>）などにより検証（</a:t>
            </a:r>
            <a:r>
              <a:rPr lang="en-US" altLang="ja-JP" sz="2000" dirty="0" smtClean="0">
                <a:solidFill>
                  <a:schemeClr val="tx1"/>
                </a:solidFill>
                <a:ea typeface="+mj-ea"/>
                <a:cs typeface="Arial" charset="0"/>
              </a:rPr>
              <a:t>test</a:t>
            </a:r>
            <a:r>
              <a:rPr lang="ja-JP" altLang="en-US" sz="2000" dirty="0" smtClean="0">
                <a:solidFill>
                  <a:schemeClr val="tx1"/>
                </a:solidFill>
                <a:ea typeface="+mj-ea"/>
                <a:cs typeface="Arial" charset="0"/>
              </a:rPr>
              <a:t>）する：</a:t>
            </a:r>
            <a:endParaRPr lang="en-US" altLang="ja-JP" sz="2000" dirty="0" smtClean="0">
              <a:solidFill>
                <a:schemeClr val="tx1"/>
              </a:solidFill>
              <a:ea typeface="+mj-ea"/>
              <a:cs typeface="Arial" charset="0"/>
            </a:endParaRPr>
          </a:p>
          <a:p>
            <a:pPr eaLnBrk="1" hangingPunct="1">
              <a:buFontTx/>
              <a:buNone/>
            </a:pPr>
            <a:r>
              <a:rPr lang="en-US" altLang="ja-JP" sz="2000" dirty="0" smtClean="0">
                <a:solidFill>
                  <a:schemeClr val="tx1"/>
                </a:solidFill>
                <a:ea typeface="+mj-ea"/>
                <a:cs typeface="Arial" charset="0"/>
              </a:rPr>
              <a:t>   </a:t>
            </a:r>
            <a:r>
              <a:rPr lang="ja-JP" altLang="en-US" sz="2000" dirty="0" smtClean="0">
                <a:solidFill>
                  <a:schemeClr val="tx1"/>
                </a:solidFill>
                <a:ea typeface="+mj-ea"/>
                <a:cs typeface="Arial" charset="0"/>
              </a:rPr>
              <a:t>→立証</a:t>
            </a:r>
            <a:r>
              <a:rPr lang="en-US" altLang="ja-JP" sz="2000" dirty="0" smtClean="0">
                <a:solidFill>
                  <a:schemeClr val="tx1"/>
                </a:solidFill>
                <a:ea typeface="+mj-ea"/>
                <a:cs typeface="Arial" charset="0"/>
              </a:rPr>
              <a:t>(verify)</a:t>
            </a:r>
            <a:r>
              <a:rPr lang="ja-JP" altLang="en-US" sz="2000" dirty="0" err="1" smtClean="0">
                <a:solidFill>
                  <a:schemeClr val="tx1"/>
                </a:solidFill>
                <a:ea typeface="+mj-ea"/>
                <a:cs typeface="Arial" charset="0"/>
              </a:rPr>
              <a:t>、</a:t>
            </a:r>
            <a:r>
              <a:rPr lang="ja-JP" altLang="en-US" sz="2000" dirty="0" smtClean="0">
                <a:solidFill>
                  <a:schemeClr val="tx1"/>
                </a:solidFill>
                <a:ea typeface="+mj-ea"/>
                <a:cs typeface="Arial" charset="0"/>
              </a:rPr>
              <a:t>反証</a:t>
            </a:r>
            <a:r>
              <a:rPr lang="en-US" altLang="ja-JP" sz="2000" dirty="0" smtClean="0">
                <a:solidFill>
                  <a:schemeClr val="tx1"/>
                </a:solidFill>
                <a:ea typeface="+mj-ea"/>
                <a:cs typeface="Arial" charset="0"/>
              </a:rPr>
              <a:t>(falsify)</a:t>
            </a:r>
          </a:p>
          <a:p>
            <a:pPr eaLnBrk="1" hangingPunct="1">
              <a:buFontTx/>
              <a:buNone/>
            </a:pPr>
            <a:endParaRPr lang="ja-JP" altLang="en-US" sz="2000" dirty="0" smtClean="0">
              <a:solidFill>
                <a:schemeClr val="tx1"/>
              </a:solidFill>
              <a:ea typeface="+mj-ea"/>
              <a:cs typeface="Arial" charset="0"/>
            </a:endParaRPr>
          </a:p>
          <a:p>
            <a:pPr eaLnBrk="1" hangingPunct="1">
              <a:buFont typeface="Wingdings 2" pitchFamily="18" charset="2"/>
              <a:buNone/>
            </a:pPr>
            <a:r>
              <a:rPr lang="en-US" altLang="ja-JP" sz="2000" dirty="0" smtClean="0">
                <a:solidFill>
                  <a:schemeClr val="tx1"/>
                </a:solidFill>
                <a:ea typeface="+mj-ea"/>
                <a:cs typeface="Arial" charset="0"/>
              </a:rPr>
              <a:t>  Religion does not assume a theoretical hypothesis but believes in God a priori. </a:t>
            </a:r>
          </a:p>
          <a:p>
            <a:pPr eaLnBrk="1" hangingPunct="1">
              <a:buFont typeface="Wingdings 2" pitchFamily="18" charset="2"/>
              <a:buNone/>
            </a:pPr>
            <a:r>
              <a:rPr lang="ja-JP" altLang="en-US" sz="2000" dirty="0" smtClean="0">
                <a:solidFill>
                  <a:schemeClr val="tx1"/>
                </a:solidFill>
                <a:ea typeface="+mj-ea"/>
                <a:cs typeface="Arial" charset="0"/>
              </a:rPr>
              <a:t> </a:t>
            </a:r>
            <a:r>
              <a:rPr lang="en-US" altLang="ja-JP" sz="2000" dirty="0" smtClean="0">
                <a:solidFill>
                  <a:schemeClr val="tx1"/>
                </a:solidFill>
                <a:ea typeface="+mj-ea"/>
                <a:cs typeface="Arial" charset="0"/>
              </a:rPr>
              <a:t> Religion does not test a hypothesis by experiment but believes in a dogma by faith. </a:t>
            </a:r>
          </a:p>
          <a:p>
            <a:pPr eaLnBrk="1" hangingPunct="1">
              <a:buFont typeface="Wingdings 2" pitchFamily="18" charset="2"/>
              <a:buNone/>
            </a:pPr>
            <a:r>
              <a:rPr lang="ja-JP" altLang="en-US" sz="2000" dirty="0" smtClean="0">
                <a:solidFill>
                  <a:schemeClr val="tx1"/>
                </a:solidFill>
                <a:ea typeface="+mj-ea"/>
                <a:cs typeface="Arial" charset="0"/>
              </a:rPr>
              <a:t>　宗教は理論仮設を仮定しないで、神を先験的に信仰する</a:t>
            </a:r>
            <a:endParaRPr lang="en-US" altLang="ja-JP" sz="2000" dirty="0" smtClean="0">
              <a:solidFill>
                <a:schemeClr val="tx1"/>
              </a:solidFill>
              <a:ea typeface="+mj-ea"/>
              <a:cs typeface="Arial" charset="0"/>
            </a:endParaRPr>
          </a:p>
          <a:p>
            <a:pPr eaLnBrk="1" hangingPunct="1">
              <a:buFont typeface="Wingdings 2" pitchFamily="18" charset="2"/>
              <a:buNone/>
            </a:pPr>
            <a:r>
              <a:rPr lang="ja-JP" altLang="en-US" sz="2000" dirty="0" smtClean="0">
                <a:solidFill>
                  <a:schemeClr val="tx1"/>
                </a:solidFill>
                <a:ea typeface="+mj-ea"/>
                <a:cs typeface="Arial" charset="0"/>
              </a:rPr>
              <a:t>　宗教は仮設を実験により検証しないで、信仰により教義を信じる。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3EF52427-B0EB-4428-983A-B6391C417F7C}" type="slidenum">
              <a:rPr lang="en-US" altLang="ja-JP"/>
              <a:pPr>
                <a:defRPr/>
              </a:pPr>
              <a:t>15</a:t>
            </a:fld>
            <a:endParaRPr lang="en-US" altLang="ja-JP"/>
          </a:p>
        </p:txBody>
      </p:sp>
      <p:sp>
        <p:nvSpPr>
          <p:cNvPr id="6146" name="Rectangle 2"/>
          <p:cNvSpPr>
            <a:spLocks noGrp="1" noChangeArrowheads="1"/>
          </p:cNvSpPr>
          <p:nvPr>
            <p:ph type="title" idx="4294967295"/>
          </p:nvPr>
        </p:nvSpPr>
        <p:spPr>
          <a:xfrm>
            <a:off x="0" y="116633"/>
            <a:ext cx="9001125" cy="648072"/>
          </a:xfrm>
        </p:spPr>
        <p:txBody>
          <a:bodyPr>
            <a:noAutofit/>
          </a:bodyPr>
          <a:lstStyle/>
          <a:p>
            <a:pPr eaLnBrk="1" fontAlgn="auto" hangingPunct="1">
              <a:spcAft>
                <a:spcPts val="0"/>
              </a:spcAft>
              <a:defRPr/>
            </a:pPr>
            <a:r>
              <a:rPr lang="ja-JP" altLang="en-US" sz="2000" b="1" dirty="0" smtClean="0">
                <a:solidFill>
                  <a:schemeClr val="tx1"/>
                </a:solidFill>
                <a:latin typeface="ＭＳ 明朝" charset="-128"/>
                <a:ea typeface="ＭＳ ゴシック" pitchFamily="49" charset="-128"/>
              </a:rPr>
              <a:t>７</a:t>
            </a:r>
            <a:r>
              <a:rPr lang="en-US" altLang="ja-JP" sz="2000" b="1" dirty="0" smtClean="0">
                <a:solidFill>
                  <a:schemeClr val="tx1"/>
                </a:solidFill>
                <a:latin typeface="ＭＳ 明朝" charset="-128"/>
                <a:ea typeface="ＭＳ ゴシック" pitchFamily="49" charset="-128"/>
              </a:rPr>
              <a:t>. </a:t>
            </a:r>
            <a:r>
              <a:rPr lang="en-US" altLang="ja-JP" sz="2000" b="1" dirty="0" smtClean="0">
                <a:solidFill>
                  <a:schemeClr val="tx1"/>
                </a:solidFill>
              </a:rPr>
              <a:t>Difference between economics and  business administration   </a:t>
            </a:r>
            <a:br>
              <a:rPr lang="en-US" altLang="ja-JP" sz="2000" b="1" dirty="0" smtClean="0">
                <a:solidFill>
                  <a:schemeClr val="tx1"/>
                </a:solidFill>
              </a:rPr>
            </a:br>
            <a:r>
              <a:rPr lang="ja-JP" altLang="en-US" sz="2000" b="1" dirty="0" smtClean="0">
                <a:solidFill>
                  <a:schemeClr val="tx1"/>
                </a:solidFill>
                <a:latin typeface="HG明朝E" pitchFamily="17" charset="-128"/>
                <a:ea typeface="HG明朝E" pitchFamily="17" charset="-128"/>
              </a:rPr>
              <a:t>経済学と経営学の違い</a:t>
            </a:r>
          </a:p>
        </p:txBody>
      </p:sp>
      <p:sp>
        <p:nvSpPr>
          <p:cNvPr id="18435" name="Rectangle 3"/>
          <p:cNvSpPr>
            <a:spLocks noGrp="1" noChangeArrowheads="1"/>
          </p:cNvSpPr>
          <p:nvPr>
            <p:ph type="body" idx="4294967295"/>
          </p:nvPr>
        </p:nvSpPr>
        <p:spPr>
          <a:xfrm>
            <a:off x="1" y="764704"/>
            <a:ext cx="9144000" cy="5950421"/>
          </a:xfrm>
        </p:spPr>
        <p:txBody>
          <a:bodyPr>
            <a:normAutofit/>
          </a:bodyPr>
          <a:lstStyle/>
          <a:p>
            <a:pPr eaLnBrk="1" hangingPunct="1">
              <a:buFont typeface="Wingdings 2" pitchFamily="18" charset="2"/>
              <a:buNone/>
            </a:pPr>
            <a:r>
              <a:rPr lang="en-US" altLang="ja-JP" sz="2000" dirty="0" smtClean="0">
                <a:latin typeface="+mj-ea"/>
                <a:ea typeface="+mj-ea"/>
                <a:cs typeface="Arial" charset="0"/>
              </a:rPr>
              <a:t> </a:t>
            </a:r>
            <a:r>
              <a:rPr lang="en-US" altLang="ja-JP" sz="2000" dirty="0" smtClean="0">
                <a:solidFill>
                  <a:srgbClr val="C00000"/>
                </a:solidFill>
                <a:ea typeface="+mj-ea"/>
                <a:cs typeface="Arial" charset="0"/>
              </a:rPr>
              <a:t>Economics</a:t>
            </a:r>
            <a:r>
              <a:rPr lang="en-US" altLang="ja-JP" sz="2000" dirty="0" smtClean="0">
                <a:solidFill>
                  <a:schemeClr val="tx1"/>
                </a:solidFill>
                <a:ea typeface="+mj-ea"/>
                <a:cs typeface="Arial" charset="0"/>
              </a:rPr>
              <a:t> = </a:t>
            </a:r>
          </a:p>
          <a:p>
            <a:pPr eaLnBrk="1" hangingPunct="1">
              <a:buFont typeface="Wingdings 2" pitchFamily="18" charset="2"/>
              <a:buNone/>
            </a:pPr>
            <a:r>
              <a:rPr lang="en-US" altLang="ja-JP" sz="2000" dirty="0" smtClean="0">
                <a:solidFill>
                  <a:schemeClr val="tx1"/>
                </a:solidFill>
                <a:ea typeface="+mj-ea"/>
                <a:cs typeface="Arial" charset="0"/>
              </a:rPr>
              <a:t>  </a:t>
            </a:r>
            <a:r>
              <a:rPr lang="en-US" altLang="ja-JP" sz="2000" dirty="0" smtClean="0">
                <a:solidFill>
                  <a:srgbClr val="C00000"/>
                </a:solidFill>
                <a:ea typeface="+mj-ea"/>
                <a:cs typeface="Arial" charset="0"/>
              </a:rPr>
              <a:t>Microeconomics</a:t>
            </a:r>
            <a:r>
              <a:rPr lang="en-US" altLang="ja-JP" sz="2000" dirty="0" smtClean="0">
                <a:solidFill>
                  <a:schemeClr val="tx1"/>
                </a:solidFill>
                <a:ea typeface="+mj-ea"/>
                <a:cs typeface="Arial" charset="0"/>
              </a:rPr>
              <a:t> to analyze the economic activities of consumers, companies, governments and other economic agents individually</a:t>
            </a:r>
          </a:p>
          <a:p>
            <a:pPr eaLnBrk="1" hangingPunct="1">
              <a:buFont typeface="Wingdings 2" pitchFamily="18" charset="2"/>
              <a:buNone/>
            </a:pPr>
            <a:r>
              <a:rPr lang="en-US" altLang="ja-JP" sz="2000" dirty="0" smtClean="0">
                <a:solidFill>
                  <a:schemeClr val="tx1"/>
                </a:solidFill>
                <a:ea typeface="+mj-ea"/>
                <a:cs typeface="Arial" charset="0"/>
              </a:rPr>
              <a:t>  </a:t>
            </a:r>
            <a:r>
              <a:rPr lang="en-US" altLang="ja-JP" sz="2000" dirty="0" smtClean="0">
                <a:solidFill>
                  <a:srgbClr val="C00000"/>
                </a:solidFill>
                <a:ea typeface="+mj-ea"/>
                <a:cs typeface="Arial" charset="0"/>
              </a:rPr>
              <a:t>Macroeconomics</a:t>
            </a:r>
            <a:r>
              <a:rPr lang="en-US" altLang="ja-JP" sz="2000" dirty="0" smtClean="0">
                <a:solidFill>
                  <a:schemeClr val="tx1"/>
                </a:solidFill>
                <a:ea typeface="+mj-ea"/>
                <a:cs typeface="Arial" charset="0"/>
              </a:rPr>
              <a:t> to analyze the economy of a country as a whole or the economies of countries </a:t>
            </a:r>
          </a:p>
          <a:p>
            <a:pPr eaLnBrk="1" hangingPunct="1">
              <a:buFont typeface="Wingdings 2" pitchFamily="18" charset="2"/>
              <a:buNone/>
            </a:pPr>
            <a:r>
              <a:rPr lang="en-US" altLang="ja-JP" sz="2000" dirty="0" smtClean="0">
                <a:solidFill>
                  <a:schemeClr val="tx1"/>
                </a:solidFill>
                <a:ea typeface="+mj-ea"/>
                <a:cs typeface="Arial" charset="0"/>
              </a:rPr>
              <a:t> </a:t>
            </a:r>
          </a:p>
          <a:p>
            <a:pPr eaLnBrk="1" hangingPunct="1">
              <a:lnSpc>
                <a:spcPct val="80000"/>
              </a:lnSpc>
              <a:buFontTx/>
              <a:buNone/>
            </a:pPr>
            <a:r>
              <a:rPr lang="ja-JP" altLang="en-US" sz="2000" dirty="0" smtClean="0">
                <a:solidFill>
                  <a:schemeClr val="tx1"/>
                </a:solidFill>
                <a:ea typeface="+mj-ea"/>
                <a:cs typeface="Arial" charset="0"/>
              </a:rPr>
              <a:t>  </a:t>
            </a:r>
            <a:r>
              <a:rPr lang="ja-JP" altLang="en-US" sz="2000" dirty="0" smtClean="0">
                <a:solidFill>
                  <a:srgbClr val="C00000"/>
                </a:solidFill>
                <a:ea typeface="+mj-ea"/>
                <a:cs typeface="Arial" charset="0"/>
              </a:rPr>
              <a:t>経済学</a:t>
            </a:r>
            <a:r>
              <a:rPr lang="ja-JP" altLang="en-US" sz="2000" dirty="0" smtClean="0">
                <a:solidFill>
                  <a:schemeClr val="tx1"/>
                </a:solidFill>
                <a:ea typeface="+mj-ea"/>
                <a:cs typeface="Arial" charset="0"/>
              </a:rPr>
              <a:t>＝</a:t>
            </a:r>
            <a:endParaRPr lang="en-US" altLang="ja-JP" sz="2000" dirty="0" smtClean="0">
              <a:solidFill>
                <a:schemeClr val="tx1"/>
              </a:solidFill>
              <a:ea typeface="+mj-ea"/>
              <a:cs typeface="Arial" charset="0"/>
            </a:endParaRPr>
          </a:p>
          <a:p>
            <a:pPr eaLnBrk="1" hangingPunct="1">
              <a:lnSpc>
                <a:spcPct val="80000"/>
              </a:lnSpc>
              <a:buFontTx/>
              <a:buNone/>
            </a:pPr>
            <a:r>
              <a:rPr lang="ja-JP" altLang="en-US" sz="2000" dirty="0" smtClean="0">
                <a:solidFill>
                  <a:schemeClr val="tx1"/>
                </a:solidFill>
                <a:ea typeface="+mj-ea"/>
                <a:cs typeface="Arial" charset="0"/>
              </a:rPr>
              <a:t>　</a:t>
            </a:r>
            <a:r>
              <a:rPr lang="ja-JP" altLang="en-US" sz="2000" dirty="0" smtClean="0">
                <a:solidFill>
                  <a:srgbClr val="C00000"/>
                </a:solidFill>
                <a:ea typeface="+mj-ea"/>
                <a:cs typeface="Arial" charset="0"/>
              </a:rPr>
              <a:t>ミクロ経済学</a:t>
            </a:r>
            <a:r>
              <a:rPr lang="ja-JP" altLang="en-US" sz="2000" dirty="0" smtClean="0">
                <a:solidFill>
                  <a:schemeClr val="tx1"/>
                </a:solidFill>
                <a:ea typeface="+mj-ea"/>
                <a:cs typeface="Arial" charset="0"/>
              </a:rPr>
              <a:t>は消費者、企業、政府などの経済主体の経済活動を個別に分析。</a:t>
            </a:r>
            <a:endParaRPr lang="en-US" altLang="ja-JP" sz="2000" dirty="0" smtClean="0">
              <a:solidFill>
                <a:schemeClr val="tx1"/>
              </a:solidFill>
              <a:ea typeface="+mj-ea"/>
              <a:cs typeface="Arial" charset="0"/>
            </a:endParaRPr>
          </a:p>
          <a:p>
            <a:pPr eaLnBrk="1" hangingPunct="1">
              <a:lnSpc>
                <a:spcPct val="80000"/>
              </a:lnSpc>
              <a:buFontTx/>
              <a:buNone/>
            </a:pPr>
            <a:r>
              <a:rPr lang="ja-JP" altLang="en-US" sz="2000" dirty="0" smtClean="0">
                <a:solidFill>
                  <a:schemeClr val="tx1"/>
                </a:solidFill>
                <a:ea typeface="+mj-ea"/>
                <a:cs typeface="Arial" charset="0"/>
              </a:rPr>
              <a:t>　</a:t>
            </a:r>
            <a:r>
              <a:rPr lang="ja-JP" altLang="en-US" sz="2000" dirty="0" smtClean="0">
                <a:solidFill>
                  <a:srgbClr val="C00000"/>
                </a:solidFill>
                <a:ea typeface="+mj-ea"/>
                <a:cs typeface="Arial" charset="0"/>
              </a:rPr>
              <a:t>マクロ経済学</a:t>
            </a:r>
            <a:r>
              <a:rPr lang="ja-JP" altLang="en-US" sz="2000" dirty="0" smtClean="0">
                <a:solidFill>
                  <a:schemeClr val="tx1"/>
                </a:solidFill>
                <a:ea typeface="+mj-ea"/>
                <a:cs typeface="Arial" charset="0"/>
              </a:rPr>
              <a:t>はそれらがなす一国全体ないし諸国の経済活動を分析する。</a:t>
            </a:r>
            <a:endParaRPr lang="en-US" altLang="ja-JP" sz="2000" dirty="0" smtClean="0">
              <a:solidFill>
                <a:schemeClr val="tx1"/>
              </a:solidFill>
              <a:ea typeface="+mj-ea"/>
              <a:cs typeface="Arial" charset="0"/>
            </a:endParaRPr>
          </a:p>
          <a:p>
            <a:pPr eaLnBrk="1" hangingPunct="1">
              <a:lnSpc>
                <a:spcPct val="80000"/>
              </a:lnSpc>
              <a:buFontTx/>
              <a:buNone/>
            </a:pPr>
            <a:endParaRPr lang="ja-JP" altLang="en-US" sz="2000" dirty="0" smtClean="0">
              <a:solidFill>
                <a:schemeClr val="tx1"/>
              </a:solidFill>
              <a:ea typeface="+mj-ea"/>
              <a:cs typeface="Arial" charset="0"/>
            </a:endParaRPr>
          </a:p>
          <a:p>
            <a:pPr eaLnBrk="1" hangingPunct="1">
              <a:buFont typeface="Wingdings 2" pitchFamily="18" charset="2"/>
              <a:buNone/>
            </a:pPr>
            <a:r>
              <a:rPr lang="en-US" altLang="ja-JP" sz="2000" dirty="0" smtClean="0">
                <a:solidFill>
                  <a:srgbClr val="C00000"/>
                </a:solidFill>
                <a:ea typeface="+mj-ea"/>
                <a:cs typeface="Arial" charset="0"/>
              </a:rPr>
              <a:t>Business administration </a:t>
            </a:r>
            <a:r>
              <a:rPr lang="en-US" altLang="ja-JP" sz="2000" dirty="0" smtClean="0">
                <a:solidFill>
                  <a:schemeClr val="tx1"/>
                </a:solidFill>
                <a:ea typeface="+mj-ea"/>
                <a:cs typeface="Arial" charset="0"/>
              </a:rPr>
              <a:t>= to analyze the business activities of profit organizations such as  commercial firms and nonprofit organizations such as schools, hospitals and government</a:t>
            </a:r>
          </a:p>
          <a:p>
            <a:pPr eaLnBrk="1" hangingPunct="1">
              <a:buFont typeface="Wingdings 2" pitchFamily="18" charset="2"/>
              <a:buNone/>
            </a:pPr>
            <a:endParaRPr lang="en-US" altLang="ja-JP" sz="2000" dirty="0" smtClean="0">
              <a:solidFill>
                <a:schemeClr val="tx1"/>
              </a:solidFill>
              <a:ea typeface="+mj-ea"/>
              <a:cs typeface="Arial" charset="0"/>
            </a:endParaRPr>
          </a:p>
          <a:p>
            <a:pPr eaLnBrk="1" hangingPunct="1">
              <a:lnSpc>
                <a:spcPct val="80000"/>
              </a:lnSpc>
              <a:buFontTx/>
              <a:buNone/>
            </a:pPr>
            <a:r>
              <a:rPr lang="ja-JP" altLang="en-US" sz="2000" dirty="0" smtClean="0">
                <a:solidFill>
                  <a:srgbClr val="C00000"/>
                </a:solidFill>
                <a:ea typeface="+mj-ea"/>
                <a:cs typeface="Arial" charset="0"/>
              </a:rPr>
              <a:t>経営学</a:t>
            </a:r>
            <a:r>
              <a:rPr lang="ja-JP" altLang="en-US" sz="2000" dirty="0" smtClean="0">
                <a:solidFill>
                  <a:schemeClr val="tx1"/>
                </a:solidFill>
                <a:ea typeface="+mj-ea"/>
                <a:cs typeface="Arial" charset="0"/>
              </a:rPr>
              <a:t>＝企業などの営利組織や学校・病院・政府などの非営利組織の経営活動を分析する</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332A3685-A40E-459B-99D8-DDD627663E26}" type="slidenum">
              <a:rPr lang="en-US" altLang="ja-JP"/>
              <a:pPr>
                <a:defRPr/>
              </a:pPr>
              <a:t>16</a:t>
            </a:fld>
            <a:endParaRPr lang="en-US" altLang="ja-JP"/>
          </a:p>
        </p:txBody>
      </p:sp>
      <p:sp>
        <p:nvSpPr>
          <p:cNvPr id="6146" name="Rectangle 2"/>
          <p:cNvSpPr>
            <a:spLocks noGrp="1" noChangeArrowheads="1"/>
          </p:cNvSpPr>
          <p:nvPr>
            <p:ph type="title" idx="4294967295"/>
          </p:nvPr>
        </p:nvSpPr>
        <p:spPr>
          <a:xfrm>
            <a:off x="0" y="0"/>
            <a:ext cx="9001125" cy="908720"/>
          </a:xfrm>
        </p:spPr>
        <p:txBody>
          <a:bodyPr>
            <a:normAutofit/>
          </a:bodyPr>
          <a:lstStyle/>
          <a:p>
            <a:pPr eaLnBrk="1" fontAlgn="auto" hangingPunct="1">
              <a:spcAft>
                <a:spcPts val="0"/>
              </a:spcAft>
              <a:defRPr/>
            </a:pPr>
            <a:r>
              <a:rPr lang="ja-JP" altLang="en-US" sz="2000" b="1" dirty="0" smtClean="0">
                <a:solidFill>
                  <a:schemeClr val="tx1"/>
                </a:solidFill>
                <a:latin typeface="ＭＳ 明朝" charset="-128"/>
                <a:ea typeface="ＭＳ ゴシック" pitchFamily="49" charset="-128"/>
              </a:rPr>
              <a:t>７</a:t>
            </a:r>
            <a:r>
              <a:rPr lang="en-US" altLang="ja-JP" sz="2000" b="1" dirty="0" smtClean="0">
                <a:solidFill>
                  <a:schemeClr val="tx1"/>
                </a:solidFill>
                <a:latin typeface="ＭＳ 明朝" charset="-128"/>
                <a:ea typeface="ＭＳ ゴシック" pitchFamily="49" charset="-128"/>
              </a:rPr>
              <a:t>B</a:t>
            </a:r>
            <a:r>
              <a:rPr lang="ja-JP" altLang="en-US" sz="2000" b="1" dirty="0" err="1" smtClean="0">
                <a:solidFill>
                  <a:schemeClr val="tx1"/>
                </a:solidFill>
                <a:latin typeface="ＭＳ 明朝" charset="-128"/>
                <a:ea typeface="ＭＳ ゴシック" pitchFamily="49" charset="-128"/>
              </a:rPr>
              <a:t>．</a:t>
            </a:r>
            <a:r>
              <a:rPr lang="en-US" altLang="ja-JP" sz="2000" b="1" dirty="0" smtClean="0">
                <a:solidFill>
                  <a:schemeClr val="tx1"/>
                </a:solidFill>
              </a:rPr>
              <a:t> Difference between economics and   business administration   </a:t>
            </a:r>
            <a:br>
              <a:rPr lang="en-US" altLang="ja-JP" sz="2000" b="1" dirty="0" smtClean="0">
                <a:solidFill>
                  <a:schemeClr val="tx1"/>
                </a:solidFill>
              </a:rPr>
            </a:br>
            <a:r>
              <a:rPr lang="ja-JP" altLang="en-US" sz="2000" b="1" dirty="0" smtClean="0">
                <a:solidFill>
                  <a:schemeClr val="tx1"/>
                </a:solidFill>
                <a:latin typeface="HG明朝E" pitchFamily="17" charset="-128"/>
                <a:ea typeface="HG明朝E" pitchFamily="17" charset="-128"/>
              </a:rPr>
              <a:t>経済学と経営学の違い</a:t>
            </a:r>
          </a:p>
        </p:txBody>
      </p:sp>
      <p:sp>
        <p:nvSpPr>
          <p:cNvPr id="19459" name="Rectangle 3"/>
          <p:cNvSpPr>
            <a:spLocks noGrp="1" noChangeArrowheads="1"/>
          </p:cNvSpPr>
          <p:nvPr>
            <p:ph type="body" idx="4294967295"/>
          </p:nvPr>
        </p:nvSpPr>
        <p:spPr>
          <a:xfrm>
            <a:off x="107504" y="908721"/>
            <a:ext cx="8715375" cy="5949280"/>
          </a:xfrm>
        </p:spPr>
        <p:txBody>
          <a:bodyPr/>
          <a:lstStyle/>
          <a:p>
            <a:pPr eaLnBrk="1" hangingPunct="1">
              <a:buFont typeface="Wingdings 2" pitchFamily="18" charset="2"/>
              <a:buNone/>
            </a:pPr>
            <a:r>
              <a:rPr lang="en-US" altLang="ja-JP" sz="2000" dirty="0" smtClean="0">
                <a:solidFill>
                  <a:srgbClr val="C00000"/>
                </a:solidFill>
                <a:ea typeface="+mj-ea"/>
                <a:cs typeface="Arial" charset="0"/>
              </a:rPr>
              <a:t>Commerce</a:t>
            </a:r>
            <a:r>
              <a:rPr lang="en-US" altLang="ja-JP" sz="2000" dirty="0" smtClean="0">
                <a:solidFill>
                  <a:schemeClr val="tx1"/>
                </a:solidFill>
                <a:ea typeface="+mj-ea"/>
                <a:cs typeface="Arial" charset="0"/>
              </a:rPr>
              <a:t> = to analyze the processes from production of goods, distribution and sales to consumers  </a:t>
            </a:r>
          </a:p>
          <a:p>
            <a:pPr eaLnBrk="1" hangingPunct="1">
              <a:buFont typeface="Wingdings 2" pitchFamily="18" charset="2"/>
              <a:buNone/>
            </a:pPr>
            <a:endParaRPr lang="en-US" altLang="ja-JP" sz="2000" dirty="0" smtClean="0">
              <a:solidFill>
                <a:schemeClr val="tx1"/>
              </a:solidFill>
              <a:ea typeface="+mj-ea"/>
              <a:cs typeface="Arial" charset="0"/>
            </a:endParaRPr>
          </a:p>
          <a:p>
            <a:pPr eaLnBrk="1" hangingPunct="1">
              <a:lnSpc>
                <a:spcPct val="80000"/>
              </a:lnSpc>
              <a:buFontTx/>
              <a:buNone/>
            </a:pPr>
            <a:r>
              <a:rPr lang="ja-JP" altLang="en-US" sz="2000" dirty="0" smtClean="0">
                <a:solidFill>
                  <a:srgbClr val="C00000"/>
                </a:solidFill>
                <a:ea typeface="+mj-ea"/>
                <a:cs typeface="Arial" charset="0"/>
              </a:rPr>
              <a:t>商学</a:t>
            </a:r>
            <a:r>
              <a:rPr lang="ja-JP" altLang="en-US" sz="2000" dirty="0" smtClean="0">
                <a:solidFill>
                  <a:schemeClr val="tx1"/>
                </a:solidFill>
                <a:ea typeface="+mj-ea"/>
                <a:cs typeface="Arial" charset="0"/>
              </a:rPr>
              <a:t>＝商品やサービスが生産、流通、販売の段階を経て消費者へ渡るまでの過程を分析する</a:t>
            </a:r>
            <a:endParaRPr lang="en-US" altLang="ja-JP" sz="2000" dirty="0" smtClean="0">
              <a:solidFill>
                <a:schemeClr val="tx1"/>
              </a:solidFill>
              <a:ea typeface="+mj-ea"/>
              <a:cs typeface="Arial" charset="0"/>
            </a:endParaRPr>
          </a:p>
          <a:p>
            <a:pPr eaLnBrk="1" hangingPunct="1">
              <a:lnSpc>
                <a:spcPct val="80000"/>
              </a:lnSpc>
              <a:buFontTx/>
              <a:buNone/>
            </a:pPr>
            <a:endParaRPr lang="ja-JP" altLang="en-US" sz="2000" dirty="0" smtClean="0">
              <a:solidFill>
                <a:schemeClr val="tx1"/>
              </a:solidFill>
              <a:ea typeface="+mj-ea"/>
              <a:cs typeface="Arial" charset="0"/>
            </a:endParaRPr>
          </a:p>
          <a:p>
            <a:pPr eaLnBrk="1" hangingPunct="1">
              <a:buFont typeface="Wingdings 2" pitchFamily="18" charset="2"/>
              <a:buNone/>
            </a:pPr>
            <a:r>
              <a:rPr lang="en-US" altLang="ja-JP" sz="2000" dirty="0" smtClean="0">
                <a:solidFill>
                  <a:srgbClr val="C00000"/>
                </a:solidFill>
                <a:ea typeface="+mj-ea"/>
                <a:cs typeface="Arial" charset="0"/>
              </a:rPr>
              <a:t>Accounting </a:t>
            </a:r>
            <a:r>
              <a:rPr lang="en-US" altLang="ja-JP" sz="2000" dirty="0" smtClean="0">
                <a:solidFill>
                  <a:schemeClr val="tx1"/>
                </a:solidFill>
                <a:ea typeface="+mj-ea"/>
                <a:cs typeface="Arial" charset="0"/>
              </a:rPr>
              <a:t>= to analyze the measurement and management of revenue and expenditure of an economic subject, the difference between them ( = profit or loss statement), assets and liabilities (balance sheet), money flow table and other accounting information</a:t>
            </a:r>
          </a:p>
          <a:p>
            <a:pPr eaLnBrk="1" hangingPunct="1">
              <a:lnSpc>
                <a:spcPct val="80000"/>
              </a:lnSpc>
              <a:buFontTx/>
              <a:buNone/>
            </a:pPr>
            <a:endParaRPr lang="ja-JP" altLang="en-US" sz="2000" dirty="0" smtClean="0">
              <a:solidFill>
                <a:schemeClr val="tx1"/>
              </a:solidFill>
              <a:ea typeface="+mj-ea"/>
              <a:cs typeface="Arial" charset="0"/>
            </a:endParaRPr>
          </a:p>
          <a:p>
            <a:pPr eaLnBrk="1" hangingPunct="1">
              <a:lnSpc>
                <a:spcPct val="80000"/>
              </a:lnSpc>
              <a:buFontTx/>
              <a:buNone/>
            </a:pPr>
            <a:r>
              <a:rPr lang="ja-JP" altLang="en-US" sz="2000" dirty="0" smtClean="0">
                <a:solidFill>
                  <a:srgbClr val="C00000"/>
                </a:solidFill>
                <a:ea typeface="+mj-ea"/>
                <a:cs typeface="Arial" charset="0"/>
              </a:rPr>
              <a:t>会計学</a:t>
            </a:r>
            <a:r>
              <a:rPr lang="ja-JP" altLang="en-US" sz="2000" dirty="0" smtClean="0">
                <a:solidFill>
                  <a:schemeClr val="tx1"/>
                </a:solidFill>
                <a:ea typeface="+mj-ea"/>
                <a:cs typeface="Arial" charset="0"/>
              </a:rPr>
              <a:t>＝経済主体の収入と支出、その収支差（＝損益計算書）、資産と負債（貸借対照表）、資金収支計算書などの計数的情報の測定や管理を分析する</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3528" y="0"/>
            <a:ext cx="8134672" cy="476672"/>
          </a:xfrm>
        </p:spPr>
        <p:txBody>
          <a:bodyPr>
            <a:normAutofit/>
          </a:bodyPr>
          <a:lstStyle/>
          <a:p>
            <a:pPr eaLnBrk="1" fontAlgn="auto" hangingPunct="1">
              <a:spcAft>
                <a:spcPts val="0"/>
              </a:spcAft>
              <a:defRPr/>
            </a:pPr>
            <a:r>
              <a:rPr lang="ja-JP" altLang="en-US" sz="2200" b="1" dirty="0" smtClean="0">
                <a:solidFill>
                  <a:schemeClr val="tx1"/>
                </a:solidFill>
                <a:ea typeface="ＭＳ ゴシック" pitchFamily="49" charset="-128"/>
              </a:rPr>
              <a:t>８</a:t>
            </a:r>
            <a:r>
              <a:rPr lang="en-US" altLang="ja-JP" sz="2200" b="1" dirty="0" smtClean="0">
                <a:solidFill>
                  <a:schemeClr val="tx1"/>
                </a:solidFill>
                <a:ea typeface="ＭＳ ゴシック" pitchFamily="49" charset="-128"/>
              </a:rPr>
              <a:t>. What is economy? </a:t>
            </a:r>
            <a:r>
              <a:rPr lang="ja-JP" altLang="en-US" sz="2200" b="1" dirty="0" smtClean="0">
                <a:solidFill>
                  <a:schemeClr val="tx1"/>
                </a:solidFill>
                <a:ea typeface="ＭＳ ゴシック" pitchFamily="49" charset="-128"/>
              </a:rPr>
              <a:t>　</a:t>
            </a:r>
            <a:r>
              <a:rPr lang="ja-JP" altLang="en-US" sz="2200" b="1" dirty="0" smtClean="0">
                <a:solidFill>
                  <a:schemeClr val="tx1"/>
                </a:solidFill>
                <a:latin typeface="HG明朝E" pitchFamily="17" charset="-128"/>
                <a:ea typeface="HG明朝E" pitchFamily="17" charset="-128"/>
              </a:rPr>
              <a:t>経済とは何か</a:t>
            </a:r>
          </a:p>
        </p:txBody>
      </p:sp>
      <p:sp>
        <p:nvSpPr>
          <p:cNvPr id="20483" name="Rectangle 3"/>
          <p:cNvSpPr>
            <a:spLocks noGrp="1" noChangeArrowheads="1"/>
          </p:cNvSpPr>
          <p:nvPr>
            <p:ph idx="1"/>
          </p:nvPr>
        </p:nvSpPr>
        <p:spPr>
          <a:xfrm>
            <a:off x="142875" y="620688"/>
            <a:ext cx="8858250" cy="6048400"/>
          </a:xfrm>
        </p:spPr>
        <p:txBody>
          <a:bodyPr>
            <a:normAutofit/>
          </a:bodyPr>
          <a:lstStyle/>
          <a:p>
            <a:pPr eaLnBrk="1" hangingPunct="1">
              <a:buFont typeface="Wingdings 2" pitchFamily="18" charset="2"/>
              <a:buNone/>
            </a:pPr>
            <a:r>
              <a:rPr lang="en-US" altLang="ja-JP" sz="2000" dirty="0" smtClean="0">
                <a:solidFill>
                  <a:schemeClr val="tx1"/>
                </a:solidFill>
                <a:ea typeface="+mj-ea"/>
                <a:cs typeface="Arial" charset="0"/>
              </a:rPr>
              <a:t>Economics is defined as a science that inquires and analyzes economy</a:t>
            </a:r>
          </a:p>
          <a:p>
            <a:pPr eaLnBrk="1" hangingPunct="1">
              <a:buFont typeface="Wingdings 2" pitchFamily="18" charset="2"/>
              <a:buNone/>
            </a:pPr>
            <a:r>
              <a:rPr lang="ja-JP" altLang="en-US" sz="2000" dirty="0" smtClean="0">
                <a:solidFill>
                  <a:schemeClr val="tx1"/>
                </a:solidFill>
                <a:ea typeface="+mj-ea"/>
                <a:cs typeface="Arial" charset="0"/>
              </a:rPr>
              <a:t>経済学＝経済を研究し分析する科学</a:t>
            </a:r>
            <a:endParaRPr lang="en-US" altLang="ja-JP" sz="2000" dirty="0" smtClean="0">
              <a:solidFill>
                <a:schemeClr val="tx1"/>
              </a:solidFill>
              <a:ea typeface="+mj-ea"/>
              <a:cs typeface="Arial" charset="0"/>
            </a:endParaRPr>
          </a:p>
          <a:p>
            <a:pPr eaLnBrk="1" hangingPunct="1">
              <a:buFont typeface="Wingdings 2" pitchFamily="18" charset="2"/>
              <a:buNone/>
            </a:pPr>
            <a:endParaRPr lang="en-US" altLang="ja-JP" sz="2000" dirty="0" smtClean="0">
              <a:solidFill>
                <a:schemeClr val="tx1"/>
              </a:solidFill>
              <a:ea typeface="+mj-ea"/>
              <a:cs typeface="Arial" charset="0"/>
            </a:endParaRPr>
          </a:p>
          <a:p>
            <a:pPr eaLnBrk="1" hangingPunct="1">
              <a:buFont typeface="Wingdings 2" pitchFamily="18" charset="2"/>
              <a:buNone/>
            </a:pPr>
            <a:r>
              <a:rPr lang="en-US" altLang="ja-JP" sz="2000" dirty="0" smtClean="0">
                <a:solidFill>
                  <a:srgbClr val="C00000"/>
                </a:solidFill>
                <a:ea typeface="+mj-ea"/>
                <a:cs typeface="Arial" charset="0"/>
              </a:rPr>
              <a:t>Scarcity</a:t>
            </a:r>
            <a:r>
              <a:rPr lang="en-US" altLang="ja-JP" sz="2000" b="1" dirty="0" smtClean="0">
                <a:solidFill>
                  <a:schemeClr val="tx1"/>
                </a:solidFill>
                <a:ea typeface="+mj-ea"/>
                <a:cs typeface="Arial" charset="0"/>
              </a:rPr>
              <a:t> </a:t>
            </a:r>
            <a:r>
              <a:rPr lang="en-US" altLang="ja-JP" sz="2000" dirty="0" smtClean="0">
                <a:solidFill>
                  <a:schemeClr val="tx1"/>
                </a:solidFill>
                <a:ea typeface="+mj-ea"/>
                <a:cs typeface="Arial" charset="0"/>
              </a:rPr>
              <a:t>Definition</a:t>
            </a:r>
            <a:r>
              <a:rPr lang="en-US" altLang="ja-JP" sz="2000" b="1" dirty="0" smtClean="0">
                <a:solidFill>
                  <a:schemeClr val="tx1"/>
                </a:solidFill>
                <a:ea typeface="+mj-ea"/>
                <a:cs typeface="Arial" charset="0"/>
              </a:rPr>
              <a:t> </a:t>
            </a:r>
            <a:r>
              <a:rPr lang="en-US" altLang="ja-JP" sz="2000" dirty="0" smtClean="0">
                <a:solidFill>
                  <a:schemeClr val="tx1"/>
                </a:solidFill>
                <a:ea typeface="+mj-ea"/>
                <a:cs typeface="Arial" charset="0"/>
              </a:rPr>
              <a:t>by Lionel Robins (1932)</a:t>
            </a:r>
          </a:p>
          <a:p>
            <a:pPr eaLnBrk="1" hangingPunct="1">
              <a:buFont typeface="Wingdings 2" pitchFamily="18" charset="2"/>
              <a:buNone/>
            </a:pPr>
            <a:r>
              <a:rPr lang="en-US" altLang="ja-JP" sz="2000" dirty="0" smtClean="0">
                <a:solidFill>
                  <a:schemeClr val="tx1"/>
                </a:solidFill>
                <a:ea typeface="+mj-ea"/>
                <a:cs typeface="Arial" charset="0"/>
              </a:rPr>
              <a:t>Economy is  “human activities to get and utilize at any expense goods and</a:t>
            </a:r>
          </a:p>
          <a:p>
            <a:pPr eaLnBrk="1" hangingPunct="1">
              <a:buFont typeface="Wingdings 2" pitchFamily="18" charset="2"/>
              <a:buNone/>
            </a:pPr>
            <a:r>
              <a:rPr lang="en-US" altLang="ja-JP" sz="2000" dirty="0" smtClean="0">
                <a:solidFill>
                  <a:schemeClr val="tx1"/>
                </a:solidFill>
                <a:ea typeface="+mj-ea"/>
                <a:cs typeface="Arial" charset="0"/>
              </a:rPr>
              <a:t>services that are relatively </a:t>
            </a:r>
            <a:r>
              <a:rPr lang="en-US" altLang="ja-JP" sz="2000" dirty="0" smtClean="0">
                <a:solidFill>
                  <a:srgbClr val="C00000"/>
                </a:solidFill>
                <a:ea typeface="+mj-ea"/>
                <a:cs typeface="Arial" charset="0"/>
              </a:rPr>
              <a:t>scarce</a:t>
            </a:r>
            <a:r>
              <a:rPr lang="en-US" altLang="ja-JP" sz="2000" dirty="0" smtClean="0">
                <a:solidFill>
                  <a:schemeClr val="tx1"/>
                </a:solidFill>
                <a:ea typeface="+mj-ea"/>
                <a:cs typeface="Arial" charset="0"/>
              </a:rPr>
              <a:t> in comparison with human desires for them" </a:t>
            </a:r>
          </a:p>
          <a:p>
            <a:pPr eaLnBrk="1" hangingPunct="1">
              <a:buFont typeface="Wingdings 2" pitchFamily="18" charset="2"/>
              <a:buNone/>
            </a:pPr>
            <a:r>
              <a:rPr lang="ja-JP" altLang="en-US" sz="2000" dirty="0" smtClean="0">
                <a:solidFill>
                  <a:schemeClr val="tx1"/>
                </a:solidFill>
                <a:ea typeface="+mj-ea"/>
                <a:cs typeface="Arial" charset="0"/>
              </a:rPr>
              <a:t>ライオネル・ロビンズ（</a:t>
            </a:r>
            <a:r>
              <a:rPr lang="en-US" altLang="ja-JP" sz="2000" dirty="0" smtClean="0">
                <a:solidFill>
                  <a:schemeClr val="tx1"/>
                </a:solidFill>
                <a:ea typeface="+mj-ea"/>
                <a:cs typeface="Arial" charset="0"/>
              </a:rPr>
              <a:t>1932</a:t>
            </a:r>
            <a:r>
              <a:rPr lang="ja-JP" altLang="en-US" sz="2000" dirty="0" smtClean="0">
                <a:solidFill>
                  <a:schemeClr val="tx1"/>
                </a:solidFill>
                <a:ea typeface="+mj-ea"/>
                <a:cs typeface="Arial" charset="0"/>
              </a:rPr>
              <a:t>）による希少性定義</a:t>
            </a:r>
            <a:endParaRPr lang="en-US" altLang="ja-JP" sz="2000" dirty="0" smtClean="0">
              <a:solidFill>
                <a:schemeClr val="tx1"/>
              </a:solidFill>
              <a:ea typeface="+mj-ea"/>
              <a:cs typeface="Arial" charset="0"/>
            </a:endParaRPr>
          </a:p>
          <a:p>
            <a:pPr eaLnBrk="1" hangingPunct="1">
              <a:buFont typeface="Wingdings 2" pitchFamily="18" charset="2"/>
              <a:buNone/>
            </a:pPr>
            <a:r>
              <a:rPr lang="ja-JP" altLang="en-US" sz="2000" dirty="0" smtClean="0">
                <a:solidFill>
                  <a:schemeClr val="tx1"/>
                </a:solidFill>
                <a:ea typeface="+mj-ea"/>
                <a:cs typeface="Arial" charset="0"/>
              </a:rPr>
              <a:t>経済</a:t>
            </a:r>
            <a:r>
              <a:rPr lang="ja-JP" altLang="en-US" sz="2000" b="1" dirty="0" smtClean="0">
                <a:solidFill>
                  <a:schemeClr val="tx1"/>
                </a:solidFill>
                <a:ea typeface="+mj-ea"/>
                <a:cs typeface="Arial" charset="0"/>
              </a:rPr>
              <a:t>＝</a:t>
            </a:r>
            <a:r>
              <a:rPr lang="ja-JP" altLang="en-US" sz="2000" dirty="0" smtClean="0">
                <a:solidFill>
                  <a:schemeClr val="tx1"/>
                </a:solidFill>
                <a:ea typeface="+mj-ea"/>
                <a:cs typeface="Arial" charset="0"/>
              </a:rPr>
              <a:t>「人間の欲望と比較してその存在量が相対的に稀少な財貨やサービスを、何らかの犠牲を払って獲得・利用する活動」</a:t>
            </a:r>
          </a:p>
          <a:p>
            <a:pPr eaLnBrk="1" hangingPunct="1">
              <a:buFont typeface="Wingdings 2" pitchFamily="18" charset="2"/>
              <a:buNone/>
            </a:pPr>
            <a:endParaRPr lang="en-US" altLang="ja-JP" sz="2000" dirty="0" smtClean="0">
              <a:ea typeface="+mj-ea"/>
              <a:cs typeface="Arial" charset="0"/>
            </a:endParaRPr>
          </a:p>
          <a:p>
            <a:pPr eaLnBrk="1" hangingPunct="1">
              <a:buFont typeface="Wingdings 2" pitchFamily="18" charset="2"/>
              <a:buNone/>
            </a:pPr>
            <a:r>
              <a:rPr lang="en-US" altLang="ja-JP" sz="2000" dirty="0" smtClean="0">
                <a:solidFill>
                  <a:srgbClr val="C00000"/>
                </a:solidFill>
                <a:ea typeface="+mj-ea"/>
                <a:cs typeface="Arial" charset="0"/>
              </a:rPr>
              <a:t>Materialist</a:t>
            </a:r>
            <a:r>
              <a:rPr lang="en-US" altLang="ja-JP" sz="2000" dirty="0" smtClean="0">
                <a:solidFill>
                  <a:schemeClr val="tx1"/>
                </a:solidFill>
                <a:ea typeface="+mj-ea"/>
                <a:cs typeface="Arial" charset="0"/>
              </a:rPr>
              <a:t> definition by Alfred Marshall</a:t>
            </a:r>
            <a:br>
              <a:rPr lang="en-US" altLang="ja-JP" sz="2000" dirty="0" smtClean="0">
                <a:solidFill>
                  <a:schemeClr val="tx1"/>
                </a:solidFill>
                <a:ea typeface="+mj-ea"/>
                <a:cs typeface="Arial" charset="0"/>
              </a:rPr>
            </a:br>
            <a:r>
              <a:rPr lang="en-US" altLang="ja-JP" sz="2000" dirty="0" smtClean="0">
                <a:solidFill>
                  <a:schemeClr val="tx1"/>
                </a:solidFill>
                <a:ea typeface="+mj-ea"/>
                <a:cs typeface="Arial" charset="0"/>
              </a:rPr>
              <a:t>Economics is a science to study human behaviors that are related to material welfare </a:t>
            </a:r>
          </a:p>
          <a:p>
            <a:pPr eaLnBrk="1" hangingPunct="1">
              <a:buFont typeface="Wingdings 2" pitchFamily="18" charset="2"/>
              <a:buNone/>
            </a:pPr>
            <a:r>
              <a:rPr lang="ja-JP" altLang="en-US" sz="2000" dirty="0" smtClean="0">
                <a:solidFill>
                  <a:schemeClr val="tx1"/>
                </a:solidFill>
                <a:ea typeface="+mj-ea"/>
                <a:cs typeface="Arial" charset="0"/>
              </a:rPr>
              <a:t>アルフレッド・マーシャルによる物質主義的定義</a:t>
            </a:r>
            <a:endParaRPr lang="en-US" altLang="ja-JP" sz="2000" dirty="0" smtClean="0">
              <a:solidFill>
                <a:schemeClr val="tx1"/>
              </a:solidFill>
              <a:ea typeface="+mj-ea"/>
              <a:cs typeface="Arial" charset="0"/>
            </a:endParaRPr>
          </a:p>
          <a:p>
            <a:pPr eaLnBrk="1" hangingPunct="1">
              <a:buFont typeface="Wingdings 2" pitchFamily="18" charset="2"/>
              <a:buNone/>
            </a:pPr>
            <a:r>
              <a:rPr lang="ja-JP" altLang="en-US" sz="2000" dirty="0" smtClean="0">
                <a:solidFill>
                  <a:schemeClr val="tx1"/>
                </a:solidFill>
                <a:ea typeface="+mj-ea"/>
                <a:cs typeface="Arial" charset="0"/>
              </a:rPr>
              <a:t>経済学は、人間の物質的厚生に関わる行動を研究する科学である</a:t>
            </a:r>
            <a:endParaRPr lang="en-US" altLang="ja-JP" sz="2000" dirty="0" smtClean="0">
              <a:solidFill>
                <a:schemeClr val="tx1"/>
              </a:solidFill>
              <a:ea typeface="+mj-ea"/>
              <a:cs typeface="Arial" charset="0"/>
            </a:endParaRPr>
          </a:p>
        </p:txBody>
      </p:sp>
      <p:sp>
        <p:nvSpPr>
          <p:cNvPr id="4" name="スライド番号プレースホルダ 15"/>
          <p:cNvSpPr>
            <a:spLocks noGrp="1"/>
          </p:cNvSpPr>
          <p:nvPr>
            <p:ph type="sldNum" sz="quarter" idx="12"/>
          </p:nvPr>
        </p:nvSpPr>
        <p:spPr/>
        <p:txBody>
          <a:bodyPr/>
          <a:lstStyle/>
          <a:p>
            <a:pPr>
              <a:defRPr/>
            </a:pPr>
            <a:fld id="{981D69F7-3ACB-4090-9F47-1E0D357C0F75}" type="slidenum">
              <a:rPr lang="en-US" altLang="ja-JP"/>
              <a:pPr>
                <a:defRPr/>
              </a:pPr>
              <a:t>17</a:t>
            </a:fld>
            <a:endParaRPr lang="en-US" altLang="ja-JP"/>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8964488" cy="620688"/>
          </a:xfrm>
        </p:spPr>
        <p:txBody>
          <a:bodyPr>
            <a:normAutofit/>
          </a:bodyPr>
          <a:lstStyle/>
          <a:p>
            <a:pPr eaLnBrk="1" fontAlgn="auto" hangingPunct="1">
              <a:spcAft>
                <a:spcPts val="0"/>
              </a:spcAft>
              <a:defRPr/>
            </a:pPr>
            <a:r>
              <a:rPr lang="ja-JP" altLang="en-US" sz="2000" b="1" dirty="0" smtClean="0">
                <a:solidFill>
                  <a:schemeClr val="tx1"/>
                </a:solidFill>
                <a:ea typeface="ＭＳ ゴシック" pitchFamily="49" charset="-128"/>
              </a:rPr>
              <a:t>９</a:t>
            </a:r>
            <a:r>
              <a:rPr lang="en-US" altLang="ja-JP" sz="2000" b="1" dirty="0" smtClean="0">
                <a:solidFill>
                  <a:schemeClr val="tx1"/>
                </a:solidFill>
                <a:ea typeface="ＭＳ ゴシック" pitchFamily="49" charset="-128"/>
              </a:rPr>
              <a:t>. What is the etymology of economy?  </a:t>
            </a:r>
            <a:r>
              <a:rPr lang="ja-JP" altLang="en-US" sz="2000" b="1" dirty="0" smtClean="0">
                <a:solidFill>
                  <a:schemeClr val="tx1"/>
                </a:solidFill>
                <a:latin typeface="HG明朝E" pitchFamily="17" charset="-128"/>
                <a:ea typeface="HG明朝E" pitchFamily="17" charset="-128"/>
              </a:rPr>
              <a:t>経済の語源は何か</a:t>
            </a:r>
          </a:p>
        </p:txBody>
      </p:sp>
      <p:sp>
        <p:nvSpPr>
          <p:cNvPr id="21507" name="Rectangle 3"/>
          <p:cNvSpPr>
            <a:spLocks noGrp="1" noChangeArrowheads="1"/>
          </p:cNvSpPr>
          <p:nvPr>
            <p:ph idx="1"/>
          </p:nvPr>
        </p:nvSpPr>
        <p:spPr>
          <a:xfrm>
            <a:off x="142875" y="620689"/>
            <a:ext cx="8858250" cy="6048400"/>
          </a:xfrm>
        </p:spPr>
        <p:txBody>
          <a:bodyPr>
            <a:normAutofit/>
          </a:bodyPr>
          <a:lstStyle/>
          <a:p>
            <a:pPr eaLnBrk="1" hangingPunct="1">
              <a:buFont typeface="Wingdings 2" pitchFamily="18" charset="2"/>
              <a:buNone/>
            </a:pPr>
            <a:r>
              <a:rPr lang="en-US" altLang="ja-JP" sz="1800" dirty="0" smtClean="0">
                <a:solidFill>
                  <a:schemeClr val="tx1"/>
                </a:solidFill>
                <a:ea typeface="+mj-ea"/>
                <a:cs typeface="Arial" pitchFamily="34" charset="0"/>
              </a:rPr>
              <a:t>Etymology in Chinese </a:t>
            </a:r>
            <a:r>
              <a:rPr lang="ja-JP" altLang="en-US" sz="1800" dirty="0" smtClean="0">
                <a:solidFill>
                  <a:srgbClr val="C00000"/>
                </a:solidFill>
                <a:ea typeface="+mj-ea"/>
                <a:cs typeface="Arial" pitchFamily="34" charset="0"/>
              </a:rPr>
              <a:t>経世済民</a:t>
            </a:r>
            <a:r>
              <a:rPr lang="ja-JP" altLang="en-US" sz="1800" dirty="0" smtClean="0">
                <a:solidFill>
                  <a:schemeClr val="tx1"/>
                </a:solidFill>
                <a:ea typeface="+mj-ea"/>
                <a:cs typeface="Arial" pitchFamily="34" charset="0"/>
              </a:rPr>
              <a:t> </a:t>
            </a:r>
            <a:r>
              <a:rPr lang="en-US" altLang="ja-JP" sz="1800" dirty="0" smtClean="0">
                <a:solidFill>
                  <a:schemeClr val="tx1"/>
                </a:solidFill>
                <a:ea typeface="+mj-ea"/>
                <a:cs typeface="Arial" pitchFamily="34" charset="0"/>
              </a:rPr>
              <a:t>= </a:t>
            </a:r>
            <a:r>
              <a:rPr lang="ja-JP" altLang="en-US" sz="1800" dirty="0" smtClean="0">
                <a:solidFill>
                  <a:srgbClr val="C00000"/>
                </a:solidFill>
                <a:ea typeface="+mj-ea"/>
                <a:cs typeface="Arial" pitchFamily="34" charset="0"/>
              </a:rPr>
              <a:t>経済</a:t>
            </a:r>
            <a:r>
              <a:rPr lang="en-US" altLang="ja-JP" sz="1800" dirty="0" smtClean="0">
                <a:solidFill>
                  <a:schemeClr val="tx1"/>
                </a:solidFill>
                <a:ea typeface="+mj-ea"/>
                <a:cs typeface="Arial" pitchFamily="34" charset="0"/>
              </a:rPr>
              <a:t> = “to rule the society and save the people" </a:t>
            </a:r>
          </a:p>
          <a:p>
            <a:pPr eaLnBrk="1" hangingPunct="1">
              <a:buFont typeface="Wingdings 2" pitchFamily="18" charset="2"/>
              <a:buNone/>
            </a:pPr>
            <a:r>
              <a:rPr lang="en-US" altLang="ja-JP" sz="1800" dirty="0" smtClean="0">
                <a:solidFill>
                  <a:schemeClr val="tx1"/>
                </a:solidFill>
                <a:ea typeface="+mj-ea"/>
                <a:cs typeface="Arial" pitchFamily="34" charset="0"/>
              </a:rPr>
              <a:t>…in the sense of socio-economy</a:t>
            </a:r>
          </a:p>
          <a:p>
            <a:pPr algn="just" eaLnBrk="1" hangingPunct="1">
              <a:buFontTx/>
              <a:buNone/>
            </a:pPr>
            <a:r>
              <a:rPr lang="ja-JP" altLang="en-US" sz="1800" dirty="0" smtClean="0">
                <a:solidFill>
                  <a:schemeClr val="tx1"/>
                </a:solidFill>
                <a:ea typeface="+mj-ea"/>
                <a:cs typeface="Arial" charset="0"/>
              </a:rPr>
              <a:t>中国の語源では経世済民＝経済＝「世を治め民を救う」という社会経済的な意味</a:t>
            </a:r>
          </a:p>
          <a:p>
            <a:pPr eaLnBrk="1" hangingPunct="1">
              <a:buFont typeface="Wingdings 2" pitchFamily="18" charset="2"/>
              <a:buNone/>
            </a:pPr>
            <a:endParaRPr lang="en-US" altLang="ja-JP" sz="1800" dirty="0" smtClean="0">
              <a:solidFill>
                <a:schemeClr val="tx1"/>
              </a:solidFill>
              <a:ea typeface="+mj-ea"/>
              <a:cs typeface="Arial" charset="0"/>
            </a:endParaRPr>
          </a:p>
          <a:p>
            <a:pPr eaLnBrk="1" hangingPunct="1">
              <a:buFont typeface="Wingdings 2" pitchFamily="18" charset="2"/>
              <a:buNone/>
            </a:pPr>
            <a:r>
              <a:rPr lang="en-US" altLang="ja-JP" sz="1800" dirty="0" smtClean="0">
                <a:solidFill>
                  <a:schemeClr val="tx1"/>
                </a:solidFill>
                <a:ea typeface="+mj-ea"/>
                <a:cs typeface="Arial" charset="0"/>
              </a:rPr>
              <a:t> Etymology in Greek </a:t>
            </a:r>
            <a:r>
              <a:rPr lang="en-US" altLang="ja-JP" sz="1800" dirty="0" err="1" smtClean="0">
                <a:solidFill>
                  <a:srgbClr val="C00000"/>
                </a:solidFill>
                <a:ea typeface="+mj-ea"/>
                <a:cs typeface="Arial" charset="0"/>
              </a:rPr>
              <a:t>Oikos</a:t>
            </a:r>
            <a:r>
              <a:rPr lang="en-US" altLang="ja-JP" sz="1800" dirty="0" smtClean="0">
                <a:solidFill>
                  <a:srgbClr val="C00000"/>
                </a:solidFill>
                <a:ea typeface="+mj-ea"/>
                <a:cs typeface="Arial" charset="0"/>
              </a:rPr>
              <a:t> </a:t>
            </a:r>
            <a:r>
              <a:rPr lang="el-GR" altLang="ja-JP" sz="1800" dirty="0" smtClean="0">
                <a:ea typeface="+mj-ea"/>
                <a:cs typeface="Arial" charset="0"/>
              </a:rPr>
              <a:t>οικος </a:t>
            </a:r>
            <a:r>
              <a:rPr lang="en-US" altLang="ja-JP" sz="1800" dirty="0" smtClean="0">
                <a:solidFill>
                  <a:schemeClr val="tx1"/>
                </a:solidFill>
                <a:ea typeface="+mj-ea"/>
                <a:cs typeface="Arial" charset="0"/>
              </a:rPr>
              <a:t> (home, house) + </a:t>
            </a:r>
            <a:r>
              <a:rPr lang="en-US" altLang="ja-JP" sz="1800" dirty="0" err="1" smtClean="0">
                <a:solidFill>
                  <a:srgbClr val="C00000"/>
                </a:solidFill>
                <a:ea typeface="+mj-ea"/>
                <a:cs typeface="Arial" charset="0"/>
              </a:rPr>
              <a:t>Nomos</a:t>
            </a:r>
            <a:r>
              <a:rPr lang="en-US" altLang="ja-JP" sz="1800" dirty="0" smtClean="0">
                <a:solidFill>
                  <a:srgbClr val="C00000"/>
                </a:solidFill>
                <a:ea typeface="+mj-ea"/>
                <a:cs typeface="Arial" charset="0"/>
              </a:rPr>
              <a:t> </a:t>
            </a:r>
            <a:r>
              <a:rPr lang="el-GR" altLang="ja-JP" sz="1800" dirty="0" smtClean="0">
                <a:ea typeface="+mj-ea"/>
              </a:rPr>
              <a:t>νομος</a:t>
            </a:r>
            <a:r>
              <a:rPr lang="en-US" altLang="ja-JP" sz="1800" dirty="0" smtClean="0">
                <a:solidFill>
                  <a:srgbClr val="C00000"/>
                </a:solidFill>
                <a:ea typeface="+mj-ea"/>
              </a:rPr>
              <a:t> </a:t>
            </a:r>
            <a:r>
              <a:rPr lang="en-US" altLang="ja-JP" sz="1800" dirty="0" smtClean="0">
                <a:solidFill>
                  <a:schemeClr val="tx1"/>
                </a:solidFill>
                <a:ea typeface="+mj-ea"/>
              </a:rPr>
              <a:t>(law, norms)  </a:t>
            </a:r>
          </a:p>
          <a:p>
            <a:pPr eaLnBrk="1" hangingPunct="1">
              <a:buFont typeface="Wingdings 2" pitchFamily="18" charset="2"/>
              <a:buNone/>
            </a:pPr>
            <a:r>
              <a:rPr lang="en-US" altLang="ja-JP" sz="1800" dirty="0" smtClean="0">
                <a:solidFill>
                  <a:schemeClr val="tx1"/>
                </a:solidFill>
                <a:ea typeface="+mj-ea"/>
              </a:rPr>
              <a:t>   = </a:t>
            </a:r>
            <a:r>
              <a:rPr lang="en-US" altLang="ja-JP" sz="1800" dirty="0" err="1" smtClean="0">
                <a:solidFill>
                  <a:srgbClr val="C00000"/>
                </a:solidFill>
                <a:ea typeface="+mj-ea"/>
              </a:rPr>
              <a:t>Oikonomia</a:t>
            </a:r>
            <a:r>
              <a:rPr lang="en-US" altLang="ja-JP" sz="1800" dirty="0" smtClean="0">
                <a:solidFill>
                  <a:schemeClr val="tx1"/>
                </a:solidFill>
                <a:ea typeface="+mj-ea"/>
              </a:rPr>
              <a:t>, </a:t>
            </a:r>
            <a:r>
              <a:rPr lang="el-GR" altLang="ja-JP" sz="1800" dirty="0" smtClean="0">
                <a:solidFill>
                  <a:schemeClr val="tx1"/>
                </a:solidFill>
                <a:ea typeface="+mj-ea"/>
              </a:rPr>
              <a:t>Οικονομία </a:t>
            </a:r>
            <a:r>
              <a:rPr lang="en-US" altLang="ja-JP" sz="1800" dirty="0" smtClean="0">
                <a:solidFill>
                  <a:schemeClr val="tx1"/>
                </a:solidFill>
                <a:ea typeface="+mj-ea"/>
              </a:rPr>
              <a:t>(household management)… in the sense of private economy</a:t>
            </a:r>
          </a:p>
          <a:p>
            <a:pPr algn="just" eaLnBrk="1" hangingPunct="1">
              <a:buFontTx/>
              <a:buNone/>
            </a:pPr>
            <a:r>
              <a:rPr lang="ja-JP" altLang="en-US" sz="1800" dirty="0" smtClean="0">
                <a:solidFill>
                  <a:schemeClr val="tx1"/>
                </a:solidFill>
                <a:ea typeface="+mj-ea"/>
              </a:rPr>
              <a:t>ギリシャ語ではオイコス（家）＋ノモス（法、規範）</a:t>
            </a:r>
          </a:p>
          <a:p>
            <a:pPr algn="just" eaLnBrk="1" hangingPunct="1">
              <a:buFontTx/>
              <a:buNone/>
            </a:pPr>
            <a:r>
              <a:rPr lang="ja-JP" altLang="en-US" sz="1800" dirty="0" smtClean="0">
                <a:solidFill>
                  <a:schemeClr val="tx1"/>
                </a:solidFill>
                <a:ea typeface="+mj-ea"/>
              </a:rPr>
              <a:t>　　＝オイコノミア（家政、家計）</a:t>
            </a:r>
          </a:p>
          <a:p>
            <a:pPr eaLnBrk="1" hangingPunct="1">
              <a:buFont typeface="Wingdings 2" pitchFamily="18" charset="2"/>
              <a:buNone/>
            </a:pPr>
            <a:r>
              <a:rPr lang="en-US" altLang="ja-JP" sz="1800" dirty="0" smtClean="0">
                <a:solidFill>
                  <a:schemeClr val="tx1"/>
                </a:solidFill>
                <a:ea typeface="+mj-ea"/>
              </a:rPr>
              <a:t> → </a:t>
            </a:r>
            <a:r>
              <a:rPr lang="en-US" altLang="ja-JP" sz="1800" dirty="0" err="1" smtClean="0">
                <a:solidFill>
                  <a:schemeClr val="tx1"/>
                </a:solidFill>
                <a:ea typeface="+mj-ea"/>
              </a:rPr>
              <a:t>economia</a:t>
            </a:r>
            <a:r>
              <a:rPr lang="en-US" altLang="ja-JP" sz="1800" dirty="0" smtClean="0">
                <a:solidFill>
                  <a:schemeClr val="tx1"/>
                </a:solidFill>
                <a:ea typeface="+mj-ea"/>
              </a:rPr>
              <a:t> in Italy, </a:t>
            </a:r>
            <a:r>
              <a:rPr lang="en-US" altLang="ja-JP" sz="1800" dirty="0" err="1" smtClean="0">
                <a:solidFill>
                  <a:schemeClr val="tx1"/>
                </a:solidFill>
                <a:ea typeface="+mj-ea"/>
              </a:rPr>
              <a:t>economie</a:t>
            </a:r>
            <a:r>
              <a:rPr lang="en-US" altLang="ja-JP" sz="1800" dirty="0" smtClean="0">
                <a:solidFill>
                  <a:schemeClr val="tx1"/>
                </a:solidFill>
                <a:ea typeface="+mj-ea"/>
              </a:rPr>
              <a:t> in French and Dutch, </a:t>
            </a:r>
            <a:r>
              <a:rPr lang="en-US" altLang="ja-JP" sz="1800" dirty="0" err="1" smtClean="0">
                <a:solidFill>
                  <a:schemeClr val="tx1"/>
                </a:solidFill>
                <a:ea typeface="+mj-ea"/>
              </a:rPr>
              <a:t>Ökonomie</a:t>
            </a:r>
            <a:r>
              <a:rPr lang="en-US" altLang="ja-JP" sz="1800" dirty="0" smtClean="0">
                <a:ea typeface="+mj-ea"/>
              </a:rPr>
              <a:t> </a:t>
            </a:r>
            <a:r>
              <a:rPr lang="en-US" altLang="ja-JP" sz="1800" dirty="0" smtClean="0">
                <a:solidFill>
                  <a:schemeClr val="tx1"/>
                </a:solidFill>
                <a:ea typeface="+mj-ea"/>
              </a:rPr>
              <a:t> in Germany,</a:t>
            </a:r>
          </a:p>
          <a:p>
            <a:pPr eaLnBrk="1" hangingPunct="1">
              <a:buFont typeface="Wingdings 2" pitchFamily="18" charset="2"/>
              <a:buNone/>
            </a:pPr>
            <a:r>
              <a:rPr lang="en-US" altLang="ja-JP" sz="1800" dirty="0" smtClean="0">
                <a:solidFill>
                  <a:schemeClr val="tx1"/>
                </a:solidFill>
                <a:ea typeface="+mj-ea"/>
              </a:rPr>
              <a:t>      economy in English = house, doing household </a:t>
            </a:r>
          </a:p>
          <a:p>
            <a:pPr algn="just" eaLnBrk="1" hangingPunct="1">
              <a:buFontTx/>
              <a:buNone/>
            </a:pPr>
            <a:r>
              <a:rPr lang="ja-JP" altLang="en-US" sz="1800" dirty="0" smtClean="0">
                <a:solidFill>
                  <a:schemeClr val="tx1"/>
                </a:solidFill>
                <a:ea typeface="+mj-ea"/>
              </a:rPr>
              <a:t>　英語の</a:t>
            </a:r>
            <a:r>
              <a:rPr lang="en-US" altLang="ja-JP" sz="1800" dirty="0" smtClean="0">
                <a:solidFill>
                  <a:schemeClr val="tx1"/>
                </a:solidFill>
                <a:ea typeface="+mj-ea"/>
              </a:rPr>
              <a:t>economy</a:t>
            </a:r>
            <a:r>
              <a:rPr lang="ja-JP" altLang="en-US" sz="1800" dirty="0" smtClean="0">
                <a:solidFill>
                  <a:schemeClr val="tx1"/>
                </a:solidFill>
                <a:ea typeface="+mj-ea"/>
              </a:rPr>
              <a:t>＝家の資源を節約し、家計をやり繰りする</a:t>
            </a:r>
            <a:endParaRPr lang="en-US" altLang="ja-JP" sz="1800" dirty="0" smtClean="0">
              <a:solidFill>
                <a:schemeClr val="tx1"/>
              </a:solidFill>
              <a:ea typeface="+mj-ea"/>
            </a:endParaRPr>
          </a:p>
          <a:p>
            <a:pPr eaLnBrk="1" hangingPunct="1">
              <a:buFont typeface="Wingdings 2" pitchFamily="18" charset="2"/>
              <a:buNone/>
            </a:pPr>
            <a:endParaRPr lang="en-US" altLang="ja-JP" sz="1800" dirty="0" smtClean="0">
              <a:solidFill>
                <a:schemeClr val="tx1"/>
              </a:solidFill>
              <a:ea typeface="+mj-ea"/>
            </a:endParaRPr>
          </a:p>
          <a:p>
            <a:pPr eaLnBrk="1" hangingPunct="1">
              <a:buFont typeface="Wingdings 2" pitchFamily="18" charset="2"/>
              <a:buNone/>
            </a:pPr>
            <a:r>
              <a:rPr lang="en-US" altLang="ja-JP" sz="1800" dirty="0" smtClean="0">
                <a:solidFill>
                  <a:schemeClr val="tx1"/>
                </a:solidFill>
                <a:ea typeface="+mj-ea"/>
              </a:rPr>
              <a:t>Around the late 18th century, Adam Smith→ </a:t>
            </a:r>
            <a:r>
              <a:rPr lang="en-US" altLang="ja-JP" sz="1800" dirty="0" smtClean="0">
                <a:solidFill>
                  <a:srgbClr val="C00000"/>
                </a:solidFill>
                <a:ea typeface="+mj-ea"/>
              </a:rPr>
              <a:t>political economy</a:t>
            </a:r>
          </a:p>
          <a:p>
            <a:pPr eaLnBrk="1" hangingPunct="1">
              <a:buFont typeface="Wingdings 2" pitchFamily="18" charset="2"/>
              <a:buNone/>
            </a:pPr>
            <a:r>
              <a:rPr lang="en-US" altLang="ja-JP" sz="1800" dirty="0" smtClean="0">
                <a:solidFill>
                  <a:schemeClr val="tx1"/>
                </a:solidFill>
                <a:ea typeface="+mj-ea"/>
              </a:rPr>
              <a:t>In the 20th century →  refined scientific definition by Robbins</a:t>
            </a:r>
          </a:p>
          <a:p>
            <a:pPr algn="just" eaLnBrk="1" hangingPunct="1">
              <a:buFontTx/>
              <a:buNone/>
            </a:pPr>
            <a:r>
              <a:rPr lang="en-US" altLang="ja-JP" sz="1800" dirty="0" smtClean="0">
                <a:solidFill>
                  <a:schemeClr val="tx1"/>
                </a:solidFill>
                <a:ea typeface="+mj-ea"/>
              </a:rPr>
              <a:t>18</a:t>
            </a:r>
            <a:r>
              <a:rPr lang="ja-JP" altLang="en-US" sz="1800" dirty="0" smtClean="0">
                <a:solidFill>
                  <a:schemeClr val="tx1"/>
                </a:solidFill>
                <a:ea typeface="+mj-ea"/>
              </a:rPr>
              <a:t>世紀の後半アダム・スミスの頃→政治経済</a:t>
            </a:r>
          </a:p>
          <a:p>
            <a:pPr eaLnBrk="1" hangingPunct="1">
              <a:buFontTx/>
              <a:buNone/>
            </a:pPr>
            <a:r>
              <a:rPr lang="en-US" altLang="ja-JP" sz="1800" dirty="0" smtClean="0">
                <a:solidFill>
                  <a:schemeClr val="tx1"/>
                </a:solidFill>
                <a:ea typeface="+mj-ea"/>
              </a:rPr>
              <a:t>20</a:t>
            </a:r>
            <a:r>
              <a:rPr lang="ja-JP" altLang="en-US" sz="1800" dirty="0" smtClean="0">
                <a:solidFill>
                  <a:schemeClr val="tx1"/>
                </a:solidFill>
                <a:ea typeface="+mj-ea"/>
              </a:rPr>
              <a:t>世紀に入って→ロビンズによる科学的に純化された定義</a:t>
            </a:r>
            <a:endParaRPr lang="en-US" altLang="ja-JP" sz="1800" dirty="0" smtClean="0">
              <a:solidFill>
                <a:schemeClr val="tx1"/>
              </a:solidFill>
              <a:ea typeface="+mj-ea"/>
            </a:endParaRPr>
          </a:p>
        </p:txBody>
      </p:sp>
      <p:sp>
        <p:nvSpPr>
          <p:cNvPr id="4" name="スライド番号プレースホルダ 15"/>
          <p:cNvSpPr>
            <a:spLocks noGrp="1"/>
          </p:cNvSpPr>
          <p:nvPr>
            <p:ph type="sldNum" sz="quarter" idx="12"/>
          </p:nvPr>
        </p:nvSpPr>
        <p:spPr/>
        <p:txBody>
          <a:bodyPr/>
          <a:lstStyle/>
          <a:p>
            <a:pPr>
              <a:defRPr/>
            </a:pPr>
            <a:fld id="{8DEA5D9E-80C3-4A58-B6C9-CE1D9F7BF0FC}" type="slidenum">
              <a:rPr lang="en-US" altLang="ja-JP"/>
              <a:pPr>
                <a:defRPr/>
              </a:pPr>
              <a:t>18</a:t>
            </a:fld>
            <a:endParaRPr lang="en-US" altLang="ja-JP"/>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8964488" cy="620688"/>
          </a:xfrm>
        </p:spPr>
        <p:txBody>
          <a:bodyPr>
            <a:normAutofit/>
          </a:bodyPr>
          <a:lstStyle/>
          <a:p>
            <a:pPr>
              <a:defRPr/>
            </a:pPr>
            <a:r>
              <a:rPr lang="en-US" altLang="ja-JP" sz="2000" b="1" dirty="0" smtClean="0">
                <a:solidFill>
                  <a:schemeClr val="tx1"/>
                </a:solidFill>
                <a:ea typeface="ＭＳ ゴシック" pitchFamily="49" charset="-128"/>
              </a:rPr>
              <a:t>10. Purposes of </a:t>
            </a:r>
            <a:r>
              <a:rPr lang="en-US" altLang="ja-JP" sz="2000" b="1" dirty="0" smtClean="0">
                <a:solidFill>
                  <a:schemeClr val="tx1"/>
                </a:solidFill>
                <a:ea typeface="ＭＳ ゴシック" pitchFamily="49" charset="-128"/>
              </a:rPr>
              <a:t>Macroeconomics   </a:t>
            </a:r>
            <a:r>
              <a:rPr lang="ja-JP" altLang="en-US" sz="2000" b="1" dirty="0" smtClean="0">
                <a:solidFill>
                  <a:schemeClr val="tx1"/>
                </a:solidFill>
                <a:latin typeface="HG明朝E" pitchFamily="17" charset="-128"/>
                <a:ea typeface="HG明朝E" pitchFamily="17" charset="-128"/>
              </a:rPr>
              <a:t>マクロ経済学の課題</a:t>
            </a:r>
            <a:endParaRPr lang="ja-JP" altLang="en-US" sz="2000" b="1" dirty="0" smtClean="0">
              <a:solidFill>
                <a:schemeClr val="tx1"/>
              </a:solidFill>
              <a:latin typeface="HG明朝E" pitchFamily="17" charset="-128"/>
              <a:ea typeface="HG明朝E" pitchFamily="17" charset="-128"/>
            </a:endParaRPr>
          </a:p>
        </p:txBody>
      </p:sp>
      <p:sp>
        <p:nvSpPr>
          <p:cNvPr id="21507" name="Rectangle 3"/>
          <p:cNvSpPr>
            <a:spLocks noGrp="1" noChangeArrowheads="1"/>
          </p:cNvSpPr>
          <p:nvPr>
            <p:ph idx="1"/>
          </p:nvPr>
        </p:nvSpPr>
        <p:spPr>
          <a:xfrm>
            <a:off x="0" y="476672"/>
            <a:ext cx="9001125" cy="6192417"/>
          </a:xfrm>
        </p:spPr>
        <p:txBody>
          <a:bodyPr>
            <a:normAutofit/>
          </a:bodyPr>
          <a:lstStyle/>
          <a:p>
            <a:pPr marL="533400" indent="-533400">
              <a:lnSpc>
                <a:spcPct val="80000"/>
              </a:lnSpc>
              <a:buNone/>
            </a:pPr>
            <a:r>
              <a:rPr lang="en-US" altLang="ja-JP" sz="1800" dirty="0" smtClean="0">
                <a:solidFill>
                  <a:srgbClr val="C00000"/>
                </a:solidFill>
                <a:ea typeface="+mj-ea"/>
                <a:cs typeface="Arial" charset="0"/>
              </a:rPr>
              <a:t>Macroeconomics </a:t>
            </a:r>
            <a:r>
              <a:rPr lang="en-US" altLang="ja-JP" sz="1800" dirty="0" smtClean="0">
                <a:solidFill>
                  <a:srgbClr val="C00000"/>
                </a:solidFill>
                <a:ea typeface="+mj-ea"/>
                <a:cs typeface="Arial" charset="0"/>
              </a:rPr>
              <a:t>= A branch of economics  </a:t>
            </a:r>
            <a:r>
              <a:rPr lang="ja-JP" altLang="en-US" sz="1800" dirty="0" smtClean="0">
                <a:solidFill>
                  <a:srgbClr val="C00000"/>
                </a:solidFill>
                <a:ea typeface="+mj-ea"/>
                <a:cs typeface="Arial" charset="0"/>
              </a:rPr>
              <a:t>経済学の一部門</a:t>
            </a:r>
            <a:endParaRPr lang="en-US" altLang="ja-JP" sz="1800" dirty="0" smtClean="0">
              <a:solidFill>
                <a:srgbClr val="C00000"/>
              </a:solidFill>
              <a:ea typeface="+mj-ea"/>
              <a:cs typeface="Arial" charset="0"/>
            </a:endParaRPr>
          </a:p>
          <a:p>
            <a:pPr marL="533400" indent="-533400">
              <a:lnSpc>
                <a:spcPct val="80000"/>
              </a:lnSpc>
              <a:buNone/>
            </a:pPr>
            <a:r>
              <a:rPr lang="ja-JP" altLang="en-US" sz="1800" dirty="0" smtClean="0">
                <a:solidFill>
                  <a:schemeClr val="hlink"/>
                </a:solidFill>
                <a:ea typeface="+mj-ea"/>
                <a:cs typeface="Arial" charset="0"/>
              </a:rPr>
              <a:t>　</a:t>
            </a:r>
            <a:r>
              <a:rPr lang="en-US" altLang="ja-JP" sz="1800" dirty="0" smtClean="0">
                <a:solidFill>
                  <a:schemeClr val="tx1"/>
                </a:solidFill>
                <a:ea typeface="+mj-ea"/>
                <a:cs typeface="Arial" charset="0"/>
              </a:rPr>
              <a:t>Macroscopic </a:t>
            </a:r>
            <a:r>
              <a:rPr lang="en-US" altLang="ja-JP" sz="1800" dirty="0" smtClean="0">
                <a:solidFill>
                  <a:schemeClr val="tx1"/>
                </a:solidFill>
                <a:ea typeface="+mj-ea"/>
                <a:cs typeface="Arial" charset="0"/>
              </a:rPr>
              <a:t>Economics, </a:t>
            </a:r>
            <a:r>
              <a:rPr lang="en-US" altLang="ja-JP" sz="1800" dirty="0" smtClean="0">
                <a:solidFill>
                  <a:schemeClr val="tx1"/>
                </a:solidFill>
                <a:ea typeface="+mj-ea"/>
                <a:cs typeface="Arial" charset="0"/>
              </a:rPr>
              <a:t>Principles of Macroeconomics, Macroeconomic Theory</a:t>
            </a:r>
            <a:endParaRPr lang="en-US" altLang="ja-JP" sz="1800" dirty="0" smtClean="0">
              <a:solidFill>
                <a:schemeClr val="tx1"/>
              </a:solidFill>
              <a:ea typeface="+mj-ea"/>
              <a:cs typeface="Arial" charset="0"/>
            </a:endParaRPr>
          </a:p>
          <a:p>
            <a:pPr marL="533400" indent="-533400">
              <a:lnSpc>
                <a:spcPct val="80000"/>
              </a:lnSpc>
              <a:buNone/>
            </a:pPr>
            <a:endParaRPr lang="en-US" altLang="ja-JP" sz="1800" dirty="0" smtClean="0">
              <a:solidFill>
                <a:schemeClr val="tx1"/>
              </a:solidFill>
              <a:ea typeface="+mj-ea"/>
              <a:cs typeface="Arial" charset="0"/>
            </a:endParaRPr>
          </a:p>
          <a:p>
            <a:pPr marL="533400" indent="-533400">
              <a:lnSpc>
                <a:spcPct val="80000"/>
              </a:lnSpc>
              <a:buNone/>
            </a:pPr>
            <a:r>
              <a:rPr lang="en-US" altLang="ja-JP" sz="1800" dirty="0" smtClean="0">
                <a:solidFill>
                  <a:schemeClr val="hlink"/>
                </a:solidFill>
                <a:ea typeface="+mj-ea"/>
                <a:cs typeface="Arial" charset="0"/>
              </a:rPr>
              <a:t> </a:t>
            </a:r>
            <a:r>
              <a:rPr lang="en-US" altLang="ja-JP" sz="1800" dirty="0" smtClean="0">
                <a:solidFill>
                  <a:srgbClr val="C00000"/>
                </a:solidFill>
                <a:ea typeface="+mj-ea"/>
                <a:cs typeface="Arial" charset="0"/>
              </a:rPr>
              <a:t>Macroeconomic theory  </a:t>
            </a:r>
            <a:r>
              <a:rPr lang="ja-JP" altLang="en-US" sz="1800" dirty="0" smtClean="0">
                <a:solidFill>
                  <a:srgbClr val="C00000"/>
                </a:solidFill>
                <a:ea typeface="+mj-ea"/>
                <a:cs typeface="Arial" charset="0"/>
              </a:rPr>
              <a:t>マクロ経済理論</a:t>
            </a:r>
            <a:endParaRPr lang="ja-JP" altLang="ja-JP" sz="1800" dirty="0" smtClean="0">
              <a:solidFill>
                <a:srgbClr val="C00000"/>
              </a:solidFill>
              <a:ea typeface="+mj-ea"/>
              <a:cs typeface="Arial" charset="0"/>
            </a:endParaRPr>
          </a:p>
          <a:p>
            <a:pPr marL="533400" indent="-533400">
              <a:lnSpc>
                <a:spcPct val="80000"/>
              </a:lnSpc>
              <a:buNone/>
            </a:pPr>
            <a:r>
              <a:rPr lang="en-US" altLang="ja-JP" sz="1800" dirty="0" smtClean="0">
                <a:solidFill>
                  <a:srgbClr val="000000"/>
                </a:solidFill>
                <a:ea typeface="+mj-ea"/>
                <a:cs typeface="Arial" charset="0"/>
              </a:rPr>
              <a:t> </a:t>
            </a:r>
            <a:r>
              <a:rPr lang="ja-JP" altLang="ja-JP" sz="1800" dirty="0" smtClean="0">
                <a:solidFill>
                  <a:srgbClr val="000000"/>
                </a:solidFill>
                <a:ea typeface="+mj-ea"/>
                <a:cs typeface="Arial" charset="0"/>
              </a:rPr>
              <a:t>①</a:t>
            </a:r>
            <a:r>
              <a:rPr lang="en-US" altLang="ja-JP" sz="1800" dirty="0" smtClean="0">
                <a:solidFill>
                  <a:srgbClr val="000000"/>
                </a:solidFill>
                <a:ea typeface="+mj-ea"/>
                <a:cs typeface="Arial" charset="0"/>
              </a:rPr>
              <a:t> to </a:t>
            </a:r>
            <a:r>
              <a:rPr lang="en-US" altLang="ja-JP" sz="1800" dirty="0" smtClean="0">
                <a:solidFill>
                  <a:srgbClr val="000000"/>
                </a:solidFill>
                <a:ea typeface="+mj-ea"/>
                <a:cs typeface="Arial" charset="0"/>
              </a:rPr>
              <a:t>a</a:t>
            </a:r>
            <a:r>
              <a:rPr lang="en-US" altLang="ja-JP" sz="1800" dirty="0" smtClean="0">
                <a:solidFill>
                  <a:srgbClr val="000000"/>
                </a:solidFill>
                <a:ea typeface="+mj-ea"/>
                <a:cs typeface="Arial" charset="0"/>
              </a:rPr>
              <a:t>nalyze </a:t>
            </a:r>
            <a:r>
              <a:rPr lang="en-US" altLang="ja-JP" sz="1800" dirty="0" smtClean="0">
                <a:solidFill>
                  <a:srgbClr val="000000"/>
                </a:solidFill>
                <a:ea typeface="+mj-ea"/>
                <a:cs typeface="Arial" charset="0"/>
              </a:rPr>
              <a:t>economic phenomena such as </a:t>
            </a:r>
            <a:r>
              <a:rPr lang="en-US" altLang="ja-JP" sz="1800" dirty="0" smtClean="0">
                <a:solidFill>
                  <a:srgbClr val="000000"/>
                </a:solidFill>
                <a:ea typeface="+mj-ea"/>
                <a:cs typeface="Arial" charset="0"/>
              </a:rPr>
              <a:t>prices, </a:t>
            </a:r>
            <a:r>
              <a:rPr lang="en-US" altLang="ja-JP" sz="1800" dirty="0" smtClean="0">
                <a:solidFill>
                  <a:srgbClr val="000000"/>
                </a:solidFill>
                <a:ea typeface="+mj-ea"/>
                <a:cs typeface="Arial" charset="0"/>
              </a:rPr>
              <a:t>national income, business cycle, economic growth, etc. from the viewpoint of the </a:t>
            </a:r>
            <a:r>
              <a:rPr lang="en-US" altLang="ja-JP" sz="1800" dirty="0" smtClean="0">
                <a:solidFill>
                  <a:srgbClr val="000000"/>
                </a:solidFill>
                <a:ea typeface="+mj-ea"/>
                <a:cs typeface="Arial" charset="0"/>
              </a:rPr>
              <a:t>economy as one country such </a:t>
            </a:r>
            <a:r>
              <a:rPr lang="en-US" altLang="ja-JP" sz="1800" dirty="0" smtClean="0">
                <a:solidFill>
                  <a:srgbClr val="000000"/>
                </a:solidFill>
                <a:ea typeface="+mj-ea"/>
                <a:cs typeface="Arial" charset="0"/>
              </a:rPr>
              <a:t>as the Japanese economy and the US economy</a:t>
            </a:r>
            <a:endParaRPr lang="en-US" altLang="ja-JP" sz="1800" dirty="0" smtClean="0">
              <a:solidFill>
                <a:srgbClr val="000000"/>
              </a:solidFill>
              <a:ea typeface="+mj-ea"/>
              <a:cs typeface="Arial" charset="0"/>
            </a:endParaRPr>
          </a:p>
          <a:p>
            <a:pPr marL="533400" indent="-533400">
              <a:lnSpc>
                <a:spcPct val="80000"/>
              </a:lnSpc>
              <a:buNone/>
            </a:pPr>
            <a:r>
              <a:rPr lang="en-US" altLang="ja-JP" sz="1800" dirty="0" smtClean="0">
                <a:solidFill>
                  <a:srgbClr val="000000"/>
                </a:solidFill>
                <a:ea typeface="+mj-ea"/>
                <a:cs typeface="Arial" charset="0"/>
              </a:rPr>
              <a:t>    </a:t>
            </a:r>
            <a:r>
              <a:rPr lang="ja-JP" altLang="en-US" sz="1800" dirty="0" smtClean="0">
                <a:solidFill>
                  <a:srgbClr val="000000"/>
                </a:solidFill>
                <a:ea typeface="+mj-ea"/>
                <a:cs typeface="Arial" charset="0"/>
              </a:rPr>
              <a:t>日本経済やアメリカ経済など</a:t>
            </a:r>
            <a:r>
              <a:rPr lang="en-US" altLang="ja-JP" sz="1800" dirty="0" smtClean="0">
                <a:solidFill>
                  <a:srgbClr val="000000"/>
                </a:solidFill>
                <a:ea typeface="+mj-ea"/>
                <a:cs typeface="Arial" charset="0"/>
              </a:rPr>
              <a:t>1</a:t>
            </a:r>
            <a:r>
              <a:rPr lang="ja-JP" altLang="en-US" sz="1800" dirty="0" smtClean="0">
                <a:solidFill>
                  <a:srgbClr val="000000"/>
                </a:solidFill>
                <a:ea typeface="+mj-ea"/>
                <a:cs typeface="Arial" charset="0"/>
              </a:rPr>
              <a:t>国経済全体の見地から、物価や、国民所得、景気循環、経済成長などの経済現象を分析する</a:t>
            </a:r>
            <a:endParaRPr lang="ja-JP" altLang="ja-JP" sz="1800" dirty="0" smtClean="0">
              <a:ea typeface="+mj-ea"/>
              <a:cs typeface="Arial" charset="0"/>
            </a:endParaRPr>
          </a:p>
          <a:p>
            <a:pPr marL="533400" indent="-533400">
              <a:lnSpc>
                <a:spcPct val="80000"/>
              </a:lnSpc>
              <a:buNone/>
            </a:pPr>
            <a:r>
              <a:rPr lang="en-US" altLang="ja-JP" sz="1800" dirty="0" smtClean="0">
                <a:solidFill>
                  <a:srgbClr val="000000"/>
                </a:solidFill>
                <a:ea typeface="+mj-ea"/>
                <a:cs typeface="Arial" charset="0"/>
              </a:rPr>
              <a:t> </a:t>
            </a:r>
            <a:r>
              <a:rPr lang="ja-JP" altLang="ja-JP" sz="1800" dirty="0" smtClean="0">
                <a:solidFill>
                  <a:srgbClr val="000000"/>
                </a:solidFill>
                <a:ea typeface="+mj-ea"/>
                <a:cs typeface="Arial" charset="0"/>
              </a:rPr>
              <a:t>②</a:t>
            </a:r>
            <a:r>
              <a:rPr lang="en-US" altLang="ja-JP" sz="1800" dirty="0" smtClean="0">
                <a:solidFill>
                  <a:srgbClr val="000000"/>
                </a:solidFill>
                <a:ea typeface="+mj-ea"/>
                <a:cs typeface="Arial" charset="0"/>
              </a:rPr>
              <a:t> </a:t>
            </a:r>
            <a:r>
              <a:rPr lang="ja-JP" altLang="ja-JP" sz="1800" dirty="0" err="1" smtClean="0">
                <a:solidFill>
                  <a:srgbClr val="000000"/>
                </a:solidFill>
                <a:ea typeface="+mj-ea"/>
                <a:cs typeface="Arial" charset="0"/>
              </a:rPr>
              <a:t>t</a:t>
            </a:r>
            <a:r>
              <a:rPr lang="en-US" altLang="ja-JP" sz="1800" dirty="0" smtClean="0">
                <a:solidFill>
                  <a:srgbClr val="000000"/>
                </a:solidFill>
                <a:ea typeface="+mj-ea"/>
                <a:cs typeface="Arial" charset="0"/>
              </a:rPr>
              <a:t>o </a:t>
            </a:r>
            <a:r>
              <a:rPr lang="en-US" altLang="ja-JP" sz="1800" dirty="0" smtClean="0">
                <a:solidFill>
                  <a:srgbClr val="000000"/>
                </a:solidFill>
                <a:ea typeface="+mj-ea"/>
                <a:cs typeface="Arial" charset="0"/>
              </a:rPr>
              <a:t>a</a:t>
            </a:r>
            <a:r>
              <a:rPr lang="en-US" altLang="ja-JP" sz="1800" dirty="0" smtClean="0">
                <a:solidFill>
                  <a:srgbClr val="000000"/>
                </a:solidFill>
                <a:ea typeface="+mj-ea"/>
                <a:cs typeface="Arial" charset="0"/>
              </a:rPr>
              <a:t>nalyze </a:t>
            </a:r>
            <a:r>
              <a:rPr lang="en-US" altLang="ja-JP" sz="1800" dirty="0" smtClean="0">
                <a:solidFill>
                  <a:srgbClr val="000000"/>
                </a:solidFill>
                <a:ea typeface="+mj-ea"/>
                <a:cs typeface="Arial" charset="0"/>
              </a:rPr>
              <a:t>international aspects such as trade and capital transfer among Japan's economy and the American economy and </a:t>
            </a:r>
            <a:r>
              <a:rPr lang="en-US" altLang="ja-JP" sz="1800" dirty="0" smtClean="0">
                <a:solidFill>
                  <a:srgbClr val="000000"/>
                </a:solidFill>
                <a:ea typeface="+mj-ea"/>
                <a:cs typeface="Arial" charset="0"/>
              </a:rPr>
              <a:t>to analyze </a:t>
            </a:r>
            <a:r>
              <a:rPr lang="en-US" altLang="ja-JP" sz="1800" dirty="0" smtClean="0">
                <a:solidFill>
                  <a:srgbClr val="000000"/>
                </a:solidFill>
                <a:ea typeface="+mj-ea"/>
                <a:cs typeface="Arial" charset="0"/>
              </a:rPr>
              <a:t>the economic fluctuation and economic growth of the world economy as a whole.</a:t>
            </a:r>
            <a:endParaRPr lang="en-US" altLang="ja-JP" sz="1800" dirty="0" smtClean="0">
              <a:solidFill>
                <a:srgbClr val="000000"/>
              </a:solidFill>
              <a:ea typeface="+mj-ea"/>
              <a:cs typeface="Arial" charset="0"/>
            </a:endParaRPr>
          </a:p>
          <a:p>
            <a:pPr marL="533400" indent="-533400">
              <a:lnSpc>
                <a:spcPct val="80000"/>
              </a:lnSpc>
              <a:buNone/>
            </a:pPr>
            <a:r>
              <a:rPr lang="en-US" altLang="ja-JP" sz="1800" dirty="0" smtClean="0">
                <a:solidFill>
                  <a:srgbClr val="000000"/>
                </a:solidFill>
                <a:ea typeface="+mj-ea"/>
                <a:cs typeface="Arial" charset="0"/>
              </a:rPr>
              <a:t>   </a:t>
            </a:r>
            <a:r>
              <a:rPr lang="ja-JP" altLang="en-US" sz="1800" dirty="0" smtClean="0">
                <a:solidFill>
                  <a:srgbClr val="000000"/>
                </a:solidFill>
                <a:ea typeface="+mj-ea"/>
                <a:cs typeface="Arial" charset="0"/>
              </a:rPr>
              <a:t>日本経済やアメリカ経済</a:t>
            </a:r>
            <a:r>
              <a:rPr lang="ja-JP" altLang="en-US" sz="1800" dirty="0" smtClean="0">
                <a:solidFill>
                  <a:srgbClr val="000000"/>
                </a:solidFill>
                <a:ea typeface="+mj-ea"/>
                <a:cs typeface="Arial" charset="0"/>
              </a:rPr>
              <a:t>などの間の貿易や資本移動など国際的側面を分析し、諸国からなる世界経済全体の景気変動や経済成長も分析する</a:t>
            </a:r>
            <a:endParaRPr lang="en-US" altLang="ja-JP" sz="1800" dirty="0" smtClean="0">
              <a:solidFill>
                <a:srgbClr val="000000"/>
              </a:solidFill>
              <a:ea typeface="+mj-ea"/>
              <a:cs typeface="Arial" charset="0"/>
            </a:endParaRPr>
          </a:p>
          <a:p>
            <a:pPr marL="533400" indent="-533400">
              <a:lnSpc>
                <a:spcPct val="80000"/>
              </a:lnSpc>
              <a:buNone/>
            </a:pPr>
            <a:r>
              <a:rPr lang="ja-JP" altLang="en-US" sz="1800" dirty="0" smtClean="0">
                <a:ea typeface="+mj-ea"/>
                <a:cs typeface="Arial" charset="0"/>
              </a:rPr>
              <a:t>　　</a:t>
            </a:r>
            <a:endParaRPr lang="ja-JP" altLang="ja-JP" sz="1800" dirty="0" smtClean="0">
              <a:ea typeface="+mj-ea"/>
              <a:cs typeface="Arial" charset="0"/>
            </a:endParaRPr>
          </a:p>
          <a:p>
            <a:pPr marL="533400" indent="-533400">
              <a:lnSpc>
                <a:spcPct val="80000"/>
              </a:lnSpc>
              <a:buNone/>
            </a:pPr>
            <a:r>
              <a:rPr lang="en-US" altLang="ja-JP" sz="1800" dirty="0" smtClean="0">
                <a:solidFill>
                  <a:srgbClr val="C00000"/>
                </a:solidFill>
                <a:ea typeface="+mj-ea"/>
                <a:cs typeface="Arial" charset="0"/>
              </a:rPr>
              <a:t>Macroeconomic history  </a:t>
            </a:r>
            <a:r>
              <a:rPr lang="ja-JP" altLang="en-US" sz="1800" dirty="0" smtClean="0">
                <a:solidFill>
                  <a:srgbClr val="C00000"/>
                </a:solidFill>
                <a:ea typeface="+mj-ea"/>
                <a:cs typeface="Arial" charset="0"/>
              </a:rPr>
              <a:t>マクロ経済史</a:t>
            </a:r>
            <a:endParaRPr lang="ja-JP" altLang="ja-JP" sz="1800" dirty="0" smtClean="0">
              <a:solidFill>
                <a:srgbClr val="C00000"/>
              </a:solidFill>
              <a:ea typeface="+mj-ea"/>
              <a:cs typeface="Arial" charset="0"/>
            </a:endParaRPr>
          </a:p>
          <a:p>
            <a:pPr marL="533400" indent="-533400">
              <a:lnSpc>
                <a:spcPct val="80000"/>
              </a:lnSpc>
              <a:buNone/>
            </a:pPr>
            <a:r>
              <a:rPr lang="en-US" altLang="ja-JP" sz="1800" dirty="0" smtClean="0">
                <a:solidFill>
                  <a:srgbClr val="000000"/>
                </a:solidFill>
                <a:ea typeface="+mj-ea"/>
                <a:cs typeface="Arial" charset="0"/>
              </a:rPr>
              <a:t> </a:t>
            </a:r>
            <a:r>
              <a:rPr lang="ja-JP" altLang="ja-JP" sz="1800" dirty="0" smtClean="0">
                <a:solidFill>
                  <a:srgbClr val="000000"/>
                </a:solidFill>
                <a:ea typeface="+mj-ea"/>
                <a:cs typeface="Arial" charset="0"/>
              </a:rPr>
              <a:t>③</a:t>
            </a:r>
            <a:r>
              <a:rPr lang="en-US" altLang="ja-JP" sz="1800" dirty="0" smtClean="0">
                <a:solidFill>
                  <a:srgbClr val="000000"/>
                </a:solidFill>
                <a:ea typeface="+mj-ea"/>
                <a:cs typeface="Arial" charset="0"/>
              </a:rPr>
              <a:t> </a:t>
            </a:r>
            <a:r>
              <a:rPr lang="en-US" altLang="ja-JP" sz="1800" dirty="0" smtClean="0">
                <a:solidFill>
                  <a:srgbClr val="000000"/>
                </a:solidFill>
                <a:ea typeface="+mj-ea"/>
                <a:cs typeface="Arial" charset="0"/>
              </a:rPr>
              <a:t>to inquire how the macro-economy evolved from the past to the present</a:t>
            </a:r>
          </a:p>
          <a:p>
            <a:pPr marL="533400" indent="-533400">
              <a:lnSpc>
                <a:spcPct val="80000"/>
              </a:lnSpc>
              <a:buNone/>
            </a:pPr>
            <a:r>
              <a:rPr lang="en-US" altLang="ja-JP" sz="1800" dirty="0" smtClean="0">
                <a:solidFill>
                  <a:srgbClr val="000000"/>
                </a:solidFill>
                <a:ea typeface="+mj-ea"/>
                <a:cs typeface="Arial" charset="0"/>
              </a:rPr>
              <a:t> </a:t>
            </a:r>
            <a:r>
              <a:rPr lang="ja-JP" altLang="en-US" sz="1800" dirty="0" smtClean="0">
                <a:solidFill>
                  <a:srgbClr val="000000"/>
                </a:solidFill>
                <a:ea typeface="+mj-ea"/>
                <a:cs typeface="Arial" charset="0"/>
              </a:rPr>
              <a:t>マクロ経済は過去から現在までどのように進化してきたかを究明する</a:t>
            </a:r>
            <a:endParaRPr lang="ja-JP" altLang="ja-JP" sz="1800" dirty="0" smtClean="0">
              <a:ea typeface="+mj-ea"/>
              <a:cs typeface="Arial" charset="0"/>
            </a:endParaRPr>
          </a:p>
          <a:p>
            <a:pPr marL="533400" indent="-533400">
              <a:lnSpc>
                <a:spcPct val="80000"/>
              </a:lnSpc>
              <a:buNone/>
            </a:pPr>
            <a:endParaRPr lang="en-US" altLang="ja-JP" sz="1800" dirty="0" smtClean="0">
              <a:solidFill>
                <a:srgbClr val="000000"/>
              </a:solidFill>
              <a:ea typeface="+mj-ea"/>
              <a:cs typeface="Arial" charset="0"/>
            </a:endParaRPr>
          </a:p>
          <a:p>
            <a:pPr marL="533400" indent="-533400">
              <a:lnSpc>
                <a:spcPct val="80000"/>
              </a:lnSpc>
              <a:buNone/>
            </a:pPr>
            <a:r>
              <a:rPr lang="en-US" altLang="ja-JP" sz="1800" dirty="0" smtClean="0">
                <a:solidFill>
                  <a:srgbClr val="C00000"/>
                </a:solidFill>
                <a:ea typeface="+mj-ea"/>
                <a:cs typeface="Arial" charset="0"/>
              </a:rPr>
              <a:t>Macroeconomic policy  </a:t>
            </a:r>
            <a:r>
              <a:rPr lang="ja-JP" altLang="en-US" sz="1800" dirty="0" smtClean="0">
                <a:solidFill>
                  <a:srgbClr val="C00000"/>
                </a:solidFill>
                <a:ea typeface="+mj-ea"/>
                <a:cs typeface="Arial" charset="0"/>
              </a:rPr>
              <a:t>マクロ経済政策</a:t>
            </a:r>
            <a:endParaRPr lang="en-US" altLang="ja-JP" sz="1800" dirty="0" smtClean="0">
              <a:solidFill>
                <a:srgbClr val="C00000"/>
              </a:solidFill>
              <a:ea typeface="+mj-ea"/>
              <a:cs typeface="Arial" charset="0"/>
            </a:endParaRPr>
          </a:p>
          <a:p>
            <a:pPr marL="533400" indent="-533400">
              <a:lnSpc>
                <a:spcPct val="80000"/>
              </a:lnSpc>
              <a:buNone/>
            </a:pPr>
            <a:r>
              <a:rPr lang="ja-JP" altLang="ja-JP" sz="1800" dirty="0" smtClean="0">
                <a:solidFill>
                  <a:srgbClr val="000000"/>
                </a:solidFill>
                <a:ea typeface="+mj-ea"/>
                <a:cs typeface="Arial" charset="0"/>
              </a:rPr>
              <a:t> </a:t>
            </a:r>
            <a:r>
              <a:rPr lang="ja-JP" altLang="en-US" sz="1800" dirty="0" smtClean="0">
                <a:solidFill>
                  <a:srgbClr val="000000"/>
                </a:solidFill>
                <a:ea typeface="+mj-ea"/>
                <a:cs typeface="Arial" charset="0"/>
              </a:rPr>
              <a:t>④ </a:t>
            </a:r>
            <a:r>
              <a:rPr lang="en-US" altLang="ja-JP" sz="1800" dirty="0" smtClean="0">
                <a:solidFill>
                  <a:srgbClr val="000000"/>
                </a:solidFill>
                <a:ea typeface="+mj-ea"/>
                <a:cs typeface="Arial" charset="0"/>
              </a:rPr>
              <a:t>to inquire how we can improve the real economy by conducting monetary and fiscal policies</a:t>
            </a:r>
          </a:p>
          <a:p>
            <a:pPr marL="533400" indent="-533400">
              <a:lnSpc>
                <a:spcPct val="80000"/>
              </a:lnSpc>
              <a:buNone/>
            </a:pPr>
            <a:r>
              <a:rPr lang="en-US" altLang="ja-JP" sz="1800" dirty="0" smtClean="0">
                <a:solidFill>
                  <a:srgbClr val="000000"/>
                </a:solidFill>
                <a:ea typeface="+mj-ea"/>
                <a:cs typeface="Arial" charset="0"/>
              </a:rPr>
              <a:t>   </a:t>
            </a:r>
            <a:r>
              <a:rPr lang="ja-JP" altLang="en-US" sz="1800" dirty="0" smtClean="0">
                <a:solidFill>
                  <a:srgbClr val="000000"/>
                </a:solidFill>
                <a:ea typeface="+mj-ea"/>
                <a:cs typeface="Arial" charset="0"/>
              </a:rPr>
              <a:t>金融政策や財政政策などによってマクロ経済の</a:t>
            </a:r>
            <a:r>
              <a:rPr lang="ja-JP" altLang="ja-JP" sz="1800" dirty="0" smtClean="0">
                <a:solidFill>
                  <a:srgbClr val="000000"/>
                </a:solidFill>
                <a:ea typeface="+mj-ea"/>
                <a:cs typeface="Arial" charset="0"/>
              </a:rPr>
              <a:t>政策的コントロールを通じて、実物経済の成績をあげることを研究</a:t>
            </a:r>
            <a:endParaRPr lang="en-US" altLang="ja-JP" sz="1800" dirty="0" smtClean="0">
              <a:solidFill>
                <a:srgbClr val="000000"/>
              </a:solidFill>
              <a:ea typeface="+mj-ea"/>
              <a:cs typeface="Arial" charset="0"/>
            </a:endParaRPr>
          </a:p>
          <a:p>
            <a:pPr marL="533400" indent="-533400">
              <a:lnSpc>
                <a:spcPct val="80000"/>
              </a:lnSpc>
              <a:buNone/>
            </a:pPr>
            <a:endParaRPr lang="ja-JP" altLang="en-US" sz="1800" b="1" dirty="0" smtClean="0">
              <a:ea typeface="+mj-ea"/>
              <a:cs typeface="Arial" charset="0"/>
            </a:endParaRPr>
          </a:p>
        </p:txBody>
      </p:sp>
      <p:sp>
        <p:nvSpPr>
          <p:cNvPr id="4" name="スライド番号プレースホルダ 15"/>
          <p:cNvSpPr>
            <a:spLocks noGrp="1"/>
          </p:cNvSpPr>
          <p:nvPr>
            <p:ph type="sldNum" sz="quarter" idx="12"/>
          </p:nvPr>
        </p:nvSpPr>
        <p:spPr/>
        <p:txBody>
          <a:bodyPr/>
          <a:lstStyle/>
          <a:p>
            <a:pPr>
              <a:defRPr/>
            </a:pPr>
            <a:fld id="{8DEA5D9E-80C3-4A58-B6C9-CE1D9F7BF0FC}" type="slidenum">
              <a:rPr lang="en-US" altLang="ja-JP"/>
              <a:pPr>
                <a:defRPr/>
              </a:pPr>
              <a:t>19</a:t>
            </a:fld>
            <a:endParaRPr lang="en-US" altLang="ja-JP"/>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692696"/>
          </a:xfrm>
        </p:spPr>
        <p:txBody>
          <a:bodyPr>
            <a:normAutofit/>
          </a:bodyPr>
          <a:lstStyle/>
          <a:p>
            <a:pPr eaLnBrk="1" fontAlgn="auto" hangingPunct="1">
              <a:spcAft>
                <a:spcPts val="0"/>
              </a:spcAft>
              <a:defRPr/>
            </a:pPr>
            <a:r>
              <a:rPr lang="en-US" altLang="ja-JP" sz="1800" b="1" dirty="0" smtClean="0">
                <a:solidFill>
                  <a:schemeClr val="tx1"/>
                </a:solidFill>
                <a:latin typeface="+mn-lt"/>
                <a:ea typeface="ＭＳ ゴシック" pitchFamily="49" charset="-128"/>
              </a:rPr>
              <a:t>1. </a:t>
            </a:r>
            <a:r>
              <a:rPr lang="en-US" altLang="ja-JP" sz="1800" b="1" dirty="0" smtClean="0"/>
              <a:t>What are Qualifications for Bachelor’s Degree of University Education?  </a:t>
            </a:r>
            <a:r>
              <a:rPr lang="ja-JP" altLang="en-US" sz="1800" b="1" dirty="0" smtClean="0"/>
              <a:t>　　　　　</a:t>
            </a:r>
            <a:r>
              <a:rPr lang="en-US" altLang="ja-JP" sz="1800" b="1" dirty="0" smtClean="0"/>
              <a:t/>
            </a:r>
            <a:br>
              <a:rPr lang="en-US" altLang="ja-JP" sz="1800" b="1" dirty="0" smtClean="0"/>
            </a:br>
            <a:r>
              <a:rPr lang="ja-JP" altLang="en-US" sz="1800" b="1" dirty="0" smtClean="0">
                <a:solidFill>
                  <a:schemeClr val="tx1"/>
                </a:solidFill>
                <a:latin typeface="HG明朝E" pitchFamily="17" charset="-128"/>
                <a:ea typeface="HG明朝E" pitchFamily="17" charset="-128"/>
              </a:rPr>
              <a:t>大学教育の学士力とは何か</a:t>
            </a:r>
          </a:p>
        </p:txBody>
      </p:sp>
      <p:sp>
        <p:nvSpPr>
          <p:cNvPr id="4" name="スライド番号プレースホルダ 15"/>
          <p:cNvSpPr>
            <a:spLocks noGrp="1"/>
          </p:cNvSpPr>
          <p:nvPr>
            <p:ph type="sldNum" sz="quarter" idx="12"/>
          </p:nvPr>
        </p:nvSpPr>
        <p:spPr/>
        <p:txBody>
          <a:bodyPr/>
          <a:lstStyle/>
          <a:p>
            <a:pPr>
              <a:defRPr/>
            </a:pPr>
            <a:fld id="{4CE2FF1F-0F3C-41AB-A8BF-1328E89D103A}" type="slidenum">
              <a:rPr lang="en-US" altLang="ja-JP"/>
              <a:pPr>
                <a:defRPr/>
              </a:pPr>
              <a:t>2</a:t>
            </a:fld>
            <a:endParaRPr lang="en-US" altLang="ja-JP"/>
          </a:p>
        </p:txBody>
      </p:sp>
      <p:sp>
        <p:nvSpPr>
          <p:cNvPr id="14339" name="Rectangle 5"/>
          <p:cNvSpPr>
            <a:spLocks noChangeArrowheads="1"/>
          </p:cNvSpPr>
          <p:nvPr/>
        </p:nvSpPr>
        <p:spPr bwMode="auto">
          <a:xfrm>
            <a:off x="0" y="620688"/>
            <a:ext cx="9144000" cy="6340197"/>
          </a:xfrm>
          <a:prstGeom prst="rect">
            <a:avLst/>
          </a:prstGeom>
          <a:noFill/>
          <a:ln w="9525">
            <a:noFill/>
            <a:miter lim="800000"/>
            <a:headEnd/>
            <a:tailEnd/>
          </a:ln>
        </p:spPr>
        <p:txBody>
          <a:bodyPr wrap="square">
            <a:spAutoFit/>
          </a:bodyPr>
          <a:lstStyle/>
          <a:p>
            <a:r>
              <a:rPr lang="ja-JP" altLang="en-US" sz="2000" dirty="0" smtClean="0">
                <a:solidFill>
                  <a:srgbClr val="FF0000"/>
                </a:solidFill>
                <a:latin typeface="+mj-ea"/>
                <a:ea typeface="+mj-ea"/>
                <a:cs typeface="Arial" charset="0"/>
              </a:rPr>
              <a:t>　</a:t>
            </a:r>
            <a:r>
              <a:rPr lang="en-US" altLang="ja-JP" sz="2000" dirty="0" smtClean="0">
                <a:solidFill>
                  <a:srgbClr val="FF0000"/>
                </a:solidFill>
                <a:latin typeface="+mn-lt"/>
                <a:ea typeface="+mj-ea"/>
                <a:cs typeface="Arial" charset="0"/>
              </a:rPr>
              <a:t>What  do you study at university ?   </a:t>
            </a:r>
            <a:r>
              <a:rPr lang="en-US" altLang="ja-JP" sz="2000" dirty="0" smtClean="0">
                <a:latin typeface="+mn-lt"/>
                <a:ea typeface="+mj-ea"/>
                <a:cs typeface="Arial" charset="0"/>
              </a:rPr>
              <a:t>1</a:t>
            </a:r>
            <a:r>
              <a:rPr lang="en-US" altLang="ja-JP" sz="2000" baseline="30000" dirty="0" smtClean="0">
                <a:latin typeface="+mn-lt"/>
                <a:ea typeface="+mj-ea"/>
                <a:cs typeface="Arial" charset="0"/>
              </a:rPr>
              <a:t>st</a:t>
            </a:r>
            <a:r>
              <a:rPr lang="en-US" altLang="ja-JP" sz="2000" dirty="0" smtClean="0">
                <a:latin typeface="+mn-lt"/>
                <a:ea typeface="+mj-ea"/>
                <a:cs typeface="Arial" charset="0"/>
              </a:rPr>
              <a:t>-2</a:t>
            </a:r>
            <a:r>
              <a:rPr lang="en-US" altLang="ja-JP" sz="2000" baseline="30000" dirty="0" smtClean="0">
                <a:latin typeface="+mn-lt"/>
                <a:ea typeface="+mj-ea"/>
                <a:cs typeface="Arial" charset="0"/>
              </a:rPr>
              <a:t>nd</a:t>
            </a:r>
            <a:r>
              <a:rPr lang="en-US" altLang="ja-JP" sz="2000" dirty="0" smtClean="0">
                <a:latin typeface="+mn-lt"/>
                <a:ea typeface="+mj-ea"/>
                <a:cs typeface="Arial" charset="0"/>
              </a:rPr>
              <a:t> years</a:t>
            </a:r>
            <a:r>
              <a:rPr lang="ja-JP" altLang="en-US" sz="2000" dirty="0" smtClean="0">
                <a:latin typeface="+mn-lt"/>
                <a:ea typeface="+mj-ea"/>
                <a:cs typeface="Arial" charset="0"/>
              </a:rPr>
              <a:t>⇒</a:t>
            </a:r>
            <a:r>
              <a:rPr lang="en-US" altLang="ja-JP" sz="2000" dirty="0" smtClean="0">
                <a:latin typeface="+mn-lt"/>
                <a:ea typeface="+mj-ea"/>
                <a:cs typeface="Arial" charset="0"/>
              </a:rPr>
              <a:t>liberal arts,  3rd-4th years</a:t>
            </a:r>
            <a:r>
              <a:rPr lang="ja-JP" altLang="en-US" sz="2000" dirty="0" smtClean="0">
                <a:latin typeface="+mn-lt"/>
                <a:ea typeface="+mj-ea"/>
                <a:cs typeface="Arial" charset="0"/>
              </a:rPr>
              <a:t> ⇒</a:t>
            </a:r>
            <a:r>
              <a:rPr lang="en-US" altLang="ja-JP" sz="2000" dirty="0" smtClean="0">
                <a:latin typeface="+mn-lt"/>
                <a:ea typeface="+mj-ea"/>
                <a:cs typeface="Arial" charset="0"/>
              </a:rPr>
              <a:t>professional courses   </a:t>
            </a:r>
            <a:r>
              <a:rPr lang="ja-JP" altLang="en-US" sz="2000" dirty="0" smtClean="0">
                <a:latin typeface="+mn-lt"/>
                <a:ea typeface="+mj-ea"/>
                <a:cs typeface="Arial" charset="0"/>
              </a:rPr>
              <a:t>⇒ </a:t>
            </a:r>
            <a:r>
              <a:rPr lang="en-US" altLang="ja-JP" sz="2000" dirty="0" smtClean="0">
                <a:latin typeface="+mn-lt"/>
                <a:ea typeface="+mj-ea"/>
                <a:cs typeface="Arial" charset="0"/>
              </a:rPr>
              <a:t>Bachelor’s degree</a:t>
            </a:r>
          </a:p>
          <a:p>
            <a:r>
              <a:rPr lang="en-US" altLang="ja-JP" sz="2000" dirty="0" smtClean="0">
                <a:latin typeface="+mn-lt"/>
                <a:ea typeface="+mj-ea"/>
                <a:cs typeface="Arial" charset="0"/>
              </a:rPr>
              <a:t>University education has been inclined to intellectual training traditionally, </a:t>
            </a:r>
          </a:p>
          <a:p>
            <a:r>
              <a:rPr lang="en-US" altLang="ja-JP" sz="2000" dirty="0" smtClean="0">
                <a:latin typeface="+mn-lt"/>
                <a:ea typeface="+mj-ea"/>
                <a:cs typeface="Arial" charset="0"/>
              </a:rPr>
              <a:t>but needs to develop to a comprehensive education  from now on.</a:t>
            </a:r>
          </a:p>
          <a:p>
            <a:r>
              <a:rPr lang="ja-JP" altLang="en-US" sz="2000" dirty="0" smtClean="0">
                <a:latin typeface="+mn-lt"/>
                <a:ea typeface="+mj-ea"/>
                <a:cs typeface="Arial" charset="0"/>
              </a:rPr>
              <a:t>　　　　　                                          　</a:t>
            </a:r>
            <a:r>
              <a:rPr lang="en-US" altLang="ja-JP" sz="2000" dirty="0" smtClean="0">
                <a:latin typeface="+mn-lt"/>
                <a:ea typeface="+mj-ea"/>
                <a:cs typeface="Arial" charset="0"/>
              </a:rPr>
              <a:t>Ministry of Education and Science</a:t>
            </a:r>
          </a:p>
          <a:p>
            <a:r>
              <a:rPr lang="ja-JP" altLang="en-US" sz="2000" dirty="0" smtClean="0">
                <a:latin typeface="+mn-lt"/>
                <a:ea typeface="+mj-ea"/>
                <a:cs typeface="Arial" charset="0"/>
              </a:rPr>
              <a:t> </a:t>
            </a:r>
            <a:r>
              <a:rPr lang="en-US" altLang="ja-JP" sz="2000" dirty="0" smtClean="0">
                <a:latin typeface="+mn-lt"/>
                <a:ea typeface="+mj-ea"/>
                <a:cs typeface="Arial" charset="0"/>
              </a:rPr>
              <a:t>1</a:t>
            </a:r>
            <a:r>
              <a:rPr lang="en-US" altLang="ja-JP" sz="2000" dirty="0" smtClean="0">
                <a:solidFill>
                  <a:srgbClr val="C00000"/>
                </a:solidFill>
                <a:latin typeface="+mn-lt"/>
                <a:ea typeface="+mj-ea"/>
                <a:cs typeface="Arial" charset="0"/>
              </a:rPr>
              <a:t>. Intellectual Training = to train the brain, knowledge, understanding, judgment</a:t>
            </a:r>
          </a:p>
          <a:p>
            <a:r>
              <a:rPr lang="en-US" altLang="ja-JP" sz="2000" dirty="0" smtClean="0">
                <a:latin typeface="+mn-lt"/>
                <a:ea typeface="+mj-ea"/>
                <a:cs typeface="Arial" charset="0"/>
              </a:rPr>
              <a:t>(1) Theory = to understand, think  and judge problems theoretically and rationally </a:t>
            </a:r>
          </a:p>
          <a:p>
            <a:r>
              <a:rPr lang="en-US" altLang="ja-JP" sz="2000" dirty="0" smtClean="0">
                <a:latin typeface="+mn-lt"/>
                <a:ea typeface="+mj-ea"/>
                <a:cs typeface="Arial" charset="0"/>
              </a:rPr>
              <a:t>(2) History and empirical analysis = to understand history and actual events deeply</a:t>
            </a:r>
          </a:p>
          <a:p>
            <a:r>
              <a:rPr lang="en-US" altLang="ja-JP" sz="2000" dirty="0" smtClean="0">
                <a:latin typeface="+mn-lt"/>
                <a:ea typeface="+mj-ea"/>
                <a:cs typeface="Arial" charset="0"/>
              </a:rPr>
              <a:t>(3) Policy = to make value judgment on problems  </a:t>
            </a:r>
          </a:p>
          <a:p>
            <a:endParaRPr lang="en-US" altLang="ja-JP" sz="2000" dirty="0" smtClean="0">
              <a:latin typeface="+mj-ea"/>
              <a:ea typeface="+mj-ea"/>
              <a:cs typeface="Arial" charset="0"/>
            </a:endParaRPr>
          </a:p>
          <a:p>
            <a:r>
              <a:rPr lang="ja-JP" altLang="en-US" sz="1800" dirty="0" smtClean="0">
                <a:solidFill>
                  <a:srgbClr val="FF0000"/>
                </a:solidFill>
                <a:latin typeface="+mj-ea"/>
                <a:ea typeface="+mj-ea"/>
                <a:cs typeface="Arial" charset="0"/>
              </a:rPr>
              <a:t>大学で何を学ぶか？</a:t>
            </a:r>
            <a:r>
              <a:rPr lang="ja-JP" altLang="en-US" sz="1800" dirty="0" smtClean="0">
                <a:latin typeface="+mj-ea"/>
                <a:ea typeface="+mj-ea"/>
                <a:cs typeface="Arial" charset="0"/>
              </a:rPr>
              <a:t>　</a:t>
            </a:r>
            <a:r>
              <a:rPr lang="en-US" altLang="ja-JP" sz="1800" dirty="0" smtClean="0">
                <a:latin typeface="+mj-ea"/>
                <a:ea typeface="+mj-ea"/>
                <a:cs typeface="Arial" charset="0"/>
              </a:rPr>
              <a:t>1~2</a:t>
            </a:r>
            <a:r>
              <a:rPr lang="ja-JP" altLang="en-US" sz="1800" dirty="0" smtClean="0">
                <a:latin typeface="+mj-ea"/>
                <a:ea typeface="+mj-ea"/>
                <a:cs typeface="Arial" charset="0"/>
              </a:rPr>
              <a:t>年次⇒教養科目、</a:t>
            </a:r>
            <a:r>
              <a:rPr lang="en-US" altLang="ja-JP" sz="1800" dirty="0" smtClean="0">
                <a:latin typeface="+mj-ea"/>
                <a:ea typeface="+mj-ea"/>
                <a:cs typeface="Arial" charset="0"/>
              </a:rPr>
              <a:t>3~4</a:t>
            </a:r>
            <a:r>
              <a:rPr lang="ja-JP" altLang="en-US" sz="1800" dirty="0" smtClean="0">
                <a:latin typeface="+mj-ea"/>
                <a:ea typeface="+mj-ea"/>
                <a:cs typeface="Arial" charset="0"/>
              </a:rPr>
              <a:t>年次⇒専門科目　⇒学士号</a:t>
            </a:r>
            <a:endParaRPr lang="en-US" altLang="ja-JP" sz="1800" dirty="0" smtClean="0">
              <a:latin typeface="+mj-ea"/>
              <a:ea typeface="+mj-ea"/>
              <a:cs typeface="Arial" charset="0"/>
            </a:endParaRPr>
          </a:p>
          <a:p>
            <a:r>
              <a:rPr lang="ja-JP" altLang="en-US" sz="1800" dirty="0" smtClean="0">
                <a:latin typeface="+mj-ea"/>
                <a:ea typeface="+mj-ea"/>
                <a:cs typeface="Arial" charset="0"/>
              </a:rPr>
              <a:t>伝統的には大学教育は知育に偏ってきた。しかしこれからは総合的教育の発展する必要がある。　　文部科学省</a:t>
            </a:r>
            <a:endParaRPr lang="en-US" altLang="ja-JP" sz="1800" dirty="0" smtClean="0">
              <a:latin typeface="+mj-ea"/>
              <a:ea typeface="+mj-ea"/>
              <a:cs typeface="Arial" charset="0"/>
            </a:endParaRPr>
          </a:p>
          <a:p>
            <a:r>
              <a:rPr lang="ja-JP" altLang="en-US" sz="1800" dirty="0" smtClean="0">
                <a:latin typeface="+mj-ea"/>
                <a:ea typeface="+mj-ea"/>
                <a:cs typeface="Arial" charset="0"/>
              </a:rPr>
              <a:t>１．</a:t>
            </a:r>
            <a:r>
              <a:rPr lang="ja-JP" altLang="en-US" sz="1800" dirty="0" smtClean="0">
                <a:solidFill>
                  <a:srgbClr val="C00000"/>
                </a:solidFill>
                <a:latin typeface="+mj-ea"/>
                <a:ea typeface="+mj-ea"/>
                <a:cs typeface="Arial" charset="0"/>
              </a:rPr>
              <a:t>知育＝頭を鍛える、知識・理解・思考力</a:t>
            </a:r>
          </a:p>
          <a:p>
            <a:r>
              <a:rPr lang="ja-JP" altLang="en-US" sz="1800" dirty="0" smtClean="0">
                <a:latin typeface="+mj-ea"/>
                <a:ea typeface="+mj-ea"/>
                <a:cs typeface="Arial" charset="0"/>
              </a:rPr>
              <a:t>（１）理論的・合理的な理解力・思考力・判断力＝理論</a:t>
            </a:r>
          </a:p>
          <a:p>
            <a:r>
              <a:rPr lang="ja-JP" altLang="en-US" sz="1800" dirty="0" smtClean="0">
                <a:latin typeface="+mj-ea"/>
                <a:ea typeface="+mj-ea"/>
                <a:cs typeface="Arial" charset="0"/>
              </a:rPr>
              <a:t>（２）実際の事象の深い理解＝歴史と実証</a:t>
            </a:r>
          </a:p>
          <a:p>
            <a:r>
              <a:rPr lang="ja-JP" altLang="en-US" sz="1800" dirty="0" smtClean="0">
                <a:latin typeface="+mj-ea"/>
                <a:ea typeface="+mj-ea"/>
                <a:cs typeface="Arial" charset="0"/>
              </a:rPr>
              <a:t>（３）</a:t>
            </a:r>
            <a:r>
              <a:rPr lang="en-US" altLang="zh-CN" sz="1800" dirty="0" smtClean="0">
                <a:latin typeface="+mj-ea"/>
                <a:ea typeface="+mj-ea"/>
                <a:cs typeface="Arial" charset="0"/>
              </a:rPr>
              <a:t> </a:t>
            </a:r>
            <a:r>
              <a:rPr lang="zh-CN" altLang="en-US" sz="1800" dirty="0" smtClean="0">
                <a:latin typeface="+mj-ea"/>
                <a:ea typeface="+mj-ea"/>
                <a:cs typeface="Arial" charset="0"/>
              </a:rPr>
              <a:t>政策的判断力</a:t>
            </a:r>
            <a:r>
              <a:rPr lang="ja-JP" altLang="en-US" sz="1800" dirty="0" smtClean="0">
                <a:latin typeface="+mj-ea"/>
                <a:ea typeface="+mj-ea"/>
                <a:cs typeface="Arial" charset="0"/>
              </a:rPr>
              <a:t>＝政策</a:t>
            </a:r>
            <a:endParaRPr lang="en-US" altLang="zh-CN" sz="1800" dirty="0" smtClean="0">
              <a:latin typeface="+mj-ea"/>
              <a:ea typeface="+mj-ea"/>
              <a:cs typeface="Arial" charset="0"/>
            </a:endParaRPr>
          </a:p>
          <a:p>
            <a:endParaRPr lang="zh-CN" altLang="en-US" sz="2000" dirty="0" smtClean="0">
              <a:latin typeface="+mj-ea"/>
              <a:ea typeface="+mj-ea"/>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836712"/>
          </a:xfrm>
        </p:spPr>
        <p:txBody>
          <a:bodyPr>
            <a:normAutofit/>
          </a:bodyPr>
          <a:lstStyle/>
          <a:p>
            <a:pPr eaLnBrk="1" fontAlgn="auto" hangingPunct="1">
              <a:spcAft>
                <a:spcPts val="0"/>
              </a:spcAft>
              <a:defRPr/>
            </a:pPr>
            <a:r>
              <a:rPr lang="en-US" altLang="ja-JP" sz="1800" b="1" dirty="0" smtClean="0">
                <a:solidFill>
                  <a:schemeClr val="tx1"/>
                </a:solidFill>
                <a:latin typeface="+mn-lt"/>
                <a:ea typeface="ＭＳ ゴシック" pitchFamily="49" charset="-128"/>
              </a:rPr>
              <a:t>1B. </a:t>
            </a:r>
            <a:r>
              <a:rPr lang="en-US" altLang="ja-JP" sz="1800" b="1" dirty="0" smtClean="0"/>
              <a:t>What are Qualifications for Bachelor’s Degree of University Education?  </a:t>
            </a:r>
            <a:br>
              <a:rPr lang="en-US" altLang="ja-JP" sz="1800" b="1" dirty="0" smtClean="0"/>
            </a:br>
            <a:r>
              <a:rPr lang="ja-JP" altLang="en-US" sz="1800" b="1" dirty="0" smtClean="0">
                <a:solidFill>
                  <a:schemeClr val="tx1"/>
                </a:solidFill>
                <a:latin typeface="HG明朝E" pitchFamily="17" charset="-128"/>
                <a:ea typeface="HG明朝E" pitchFamily="17" charset="-128"/>
              </a:rPr>
              <a:t>大学教育の学士力とは何か</a:t>
            </a:r>
          </a:p>
        </p:txBody>
      </p:sp>
      <p:sp>
        <p:nvSpPr>
          <p:cNvPr id="4" name="スライド番号プレースホルダ 15"/>
          <p:cNvSpPr>
            <a:spLocks noGrp="1"/>
          </p:cNvSpPr>
          <p:nvPr>
            <p:ph type="sldNum" sz="quarter" idx="12"/>
          </p:nvPr>
        </p:nvSpPr>
        <p:spPr/>
        <p:txBody>
          <a:bodyPr/>
          <a:lstStyle/>
          <a:p>
            <a:pPr>
              <a:defRPr/>
            </a:pPr>
            <a:fld id="{4CE2FF1F-0F3C-41AB-A8BF-1328E89D103A}" type="slidenum">
              <a:rPr lang="en-US" altLang="ja-JP"/>
              <a:pPr>
                <a:defRPr/>
              </a:pPr>
              <a:t>3</a:t>
            </a:fld>
            <a:endParaRPr lang="en-US" altLang="ja-JP"/>
          </a:p>
        </p:txBody>
      </p:sp>
      <p:sp>
        <p:nvSpPr>
          <p:cNvPr id="14339" name="Rectangle 5"/>
          <p:cNvSpPr>
            <a:spLocks noChangeArrowheads="1"/>
          </p:cNvSpPr>
          <p:nvPr/>
        </p:nvSpPr>
        <p:spPr bwMode="auto">
          <a:xfrm>
            <a:off x="0" y="908720"/>
            <a:ext cx="9001125" cy="5324535"/>
          </a:xfrm>
          <a:prstGeom prst="rect">
            <a:avLst/>
          </a:prstGeom>
          <a:noFill/>
          <a:ln w="9525">
            <a:noFill/>
            <a:miter lim="800000"/>
            <a:headEnd/>
            <a:tailEnd/>
          </a:ln>
        </p:spPr>
        <p:txBody>
          <a:bodyPr wrap="square">
            <a:spAutoFit/>
          </a:bodyPr>
          <a:lstStyle/>
          <a:p>
            <a:r>
              <a:rPr lang="en-US" altLang="ja-JP" sz="2000" dirty="0" smtClean="0">
                <a:latin typeface="+mj-ea"/>
                <a:ea typeface="+mj-ea"/>
                <a:cs typeface="Arial" charset="0"/>
              </a:rPr>
              <a:t>2</a:t>
            </a:r>
            <a:r>
              <a:rPr lang="en-US" altLang="ja-JP" sz="2000" dirty="0" smtClean="0">
                <a:solidFill>
                  <a:srgbClr val="C00000"/>
                </a:solidFill>
                <a:latin typeface="+mj-ea"/>
                <a:ea typeface="+mj-ea"/>
                <a:cs typeface="Arial" charset="0"/>
              </a:rPr>
              <a:t>. Physical Education = to train a healthy and strong body</a:t>
            </a:r>
          </a:p>
          <a:p>
            <a:r>
              <a:rPr lang="ja-JP" altLang="en-US" sz="2000" dirty="0" smtClean="0">
                <a:solidFill>
                  <a:srgbClr val="C00000"/>
                </a:solidFill>
                <a:latin typeface="+mj-ea"/>
                <a:ea typeface="+mj-ea"/>
                <a:cs typeface="Arial" charset="0"/>
              </a:rPr>
              <a:t>　　</a:t>
            </a:r>
            <a:r>
              <a:rPr lang="en-US" altLang="ja-JP" sz="2000" dirty="0" smtClean="0"/>
              <a:t> A healthy spirit lives in a healthy body.</a:t>
            </a:r>
            <a:endParaRPr lang="en-US" altLang="ja-JP" sz="2000" dirty="0" smtClean="0">
              <a:solidFill>
                <a:srgbClr val="C00000"/>
              </a:solidFill>
              <a:latin typeface="+mj-ea"/>
              <a:ea typeface="+mj-ea"/>
              <a:cs typeface="Arial" charset="0"/>
            </a:endParaRPr>
          </a:p>
          <a:p>
            <a:endParaRPr lang="en-US" altLang="ja-JP" sz="2000" dirty="0" smtClean="0">
              <a:latin typeface="+mj-ea"/>
              <a:ea typeface="+mj-ea"/>
              <a:cs typeface="Arial" charset="0"/>
            </a:endParaRPr>
          </a:p>
          <a:p>
            <a:r>
              <a:rPr lang="en-US" altLang="ja-JP" sz="2000" dirty="0" smtClean="0">
                <a:latin typeface="+mj-ea"/>
                <a:ea typeface="+mj-ea"/>
                <a:cs typeface="Arial" charset="0"/>
              </a:rPr>
              <a:t>2</a:t>
            </a:r>
            <a:r>
              <a:rPr lang="en-US" altLang="ja-JP" sz="2000" dirty="0" smtClean="0">
                <a:solidFill>
                  <a:srgbClr val="C00000"/>
                </a:solidFill>
                <a:latin typeface="+mj-ea"/>
                <a:ea typeface="+mj-ea"/>
                <a:cs typeface="Arial" charset="0"/>
              </a:rPr>
              <a:t>. </a:t>
            </a:r>
            <a:r>
              <a:rPr lang="ja-JP" altLang="en-US" sz="2000" dirty="0" smtClean="0">
                <a:solidFill>
                  <a:srgbClr val="C00000"/>
                </a:solidFill>
                <a:latin typeface="+mj-ea"/>
                <a:ea typeface="+mj-ea"/>
                <a:cs typeface="Arial" charset="0"/>
              </a:rPr>
              <a:t>体育</a:t>
            </a:r>
            <a:r>
              <a:rPr lang="ja-JP" altLang="en-US" sz="2000" dirty="0" smtClean="0">
                <a:latin typeface="+mj-ea"/>
                <a:ea typeface="+mj-ea"/>
                <a:cs typeface="Arial" charset="0"/>
              </a:rPr>
              <a:t>＝健康で強靱な体を鍛える。「健全な精神は健康な身体に宿る」</a:t>
            </a:r>
          </a:p>
          <a:p>
            <a:pPr>
              <a:defRPr/>
            </a:pPr>
            <a:endParaRPr lang="en-US" altLang="ja-JP" sz="2000" dirty="0" smtClean="0">
              <a:latin typeface="+mj-ea"/>
              <a:ea typeface="+mj-ea"/>
            </a:endParaRPr>
          </a:p>
          <a:p>
            <a:pPr>
              <a:defRPr/>
            </a:pPr>
            <a:r>
              <a:rPr lang="ja-JP" altLang="en-US" sz="2000" dirty="0" smtClean="0">
                <a:latin typeface="+mj-ea"/>
                <a:ea typeface="+mj-ea"/>
              </a:rPr>
              <a:t>３． </a:t>
            </a:r>
            <a:r>
              <a:rPr lang="en-US" altLang="ja-JP" sz="2000" dirty="0" smtClean="0">
                <a:solidFill>
                  <a:srgbClr val="C00000"/>
                </a:solidFill>
                <a:latin typeface="+mj-ea"/>
                <a:ea typeface="+mj-ea"/>
              </a:rPr>
              <a:t>Education of Technical Skills </a:t>
            </a:r>
          </a:p>
          <a:p>
            <a:pPr>
              <a:defRPr/>
            </a:pPr>
            <a:r>
              <a:rPr lang="en-US" altLang="ja-JP" sz="2000" dirty="0" smtClean="0">
                <a:latin typeface="+mj-ea"/>
                <a:ea typeface="+mj-ea"/>
              </a:rPr>
              <a:t>(1) Language communication skills…to learn languages </a:t>
            </a:r>
          </a:p>
          <a:p>
            <a:pPr>
              <a:defRPr/>
            </a:pPr>
            <a:r>
              <a:rPr lang="en-US" altLang="ja-JP" sz="2000" dirty="0" smtClean="0">
                <a:latin typeface="+mj-ea"/>
                <a:ea typeface="+mj-ea"/>
              </a:rPr>
              <a:t>(2) Quantitative and mathematical skills…to think mathematically and to understand quantitative data </a:t>
            </a:r>
          </a:p>
          <a:p>
            <a:pPr>
              <a:defRPr/>
            </a:pPr>
            <a:r>
              <a:rPr lang="en-US" altLang="ja-JP" sz="2000" dirty="0" smtClean="0">
                <a:latin typeface="+mj-ea"/>
                <a:ea typeface="+mj-ea"/>
              </a:rPr>
              <a:t>(3) Information processing skills…to use computer and other IT tools in order to analyze information data</a:t>
            </a:r>
          </a:p>
          <a:p>
            <a:pPr>
              <a:defRPr/>
            </a:pPr>
            <a:endParaRPr lang="en-US" altLang="ja-JP" sz="2000" dirty="0" smtClean="0">
              <a:latin typeface="+mj-ea"/>
              <a:ea typeface="+mj-ea"/>
            </a:endParaRPr>
          </a:p>
          <a:p>
            <a:pPr>
              <a:defRPr/>
            </a:pPr>
            <a:r>
              <a:rPr lang="ja-JP" altLang="en-US" sz="2000" dirty="0" smtClean="0">
                <a:latin typeface="+mj-ea"/>
                <a:ea typeface="+mj-ea"/>
              </a:rPr>
              <a:t>３．</a:t>
            </a:r>
            <a:r>
              <a:rPr lang="ja-JP" altLang="en-US" sz="2000" dirty="0" smtClean="0">
                <a:solidFill>
                  <a:srgbClr val="C00000"/>
                </a:solidFill>
                <a:latin typeface="+mj-ea"/>
                <a:ea typeface="+mj-ea"/>
              </a:rPr>
              <a:t>技育</a:t>
            </a:r>
            <a:r>
              <a:rPr lang="ja-JP" altLang="en-US" sz="2000" dirty="0" smtClean="0">
                <a:latin typeface="+mj-ea"/>
                <a:ea typeface="+mj-ea"/>
              </a:rPr>
              <a:t>＝技能を学ぶ</a:t>
            </a:r>
          </a:p>
          <a:p>
            <a:pPr>
              <a:defRPr/>
            </a:pPr>
            <a:r>
              <a:rPr lang="ja-JP" altLang="en-US" sz="2000" dirty="0" smtClean="0">
                <a:latin typeface="+mj-ea"/>
                <a:ea typeface="+mj-ea"/>
              </a:rPr>
              <a:t>（１）コミュニケーション・スキル＝語学</a:t>
            </a:r>
          </a:p>
          <a:p>
            <a:pPr>
              <a:defRPr/>
            </a:pPr>
            <a:r>
              <a:rPr lang="ja-JP" altLang="en-US" sz="2000" dirty="0" smtClean="0">
                <a:latin typeface="+mj-ea"/>
                <a:ea typeface="+mj-ea"/>
              </a:rPr>
              <a:t>（２）数量的スキル＝数学的思考、数量データの把握と分析</a:t>
            </a:r>
          </a:p>
          <a:p>
            <a:pPr>
              <a:defRPr/>
            </a:pPr>
            <a:r>
              <a:rPr lang="ja-JP" altLang="en-US" sz="2000" dirty="0" smtClean="0">
                <a:latin typeface="+mj-ea"/>
                <a:ea typeface="+mj-ea"/>
              </a:rPr>
              <a:t>（３）</a:t>
            </a:r>
            <a:r>
              <a:rPr lang="zh-TW" altLang="en-US" sz="2000" dirty="0" smtClean="0">
                <a:latin typeface="HGP明朝E" pitchFamily="18" charset="-128"/>
                <a:ea typeface="HGP明朝E" pitchFamily="18" charset="-128"/>
              </a:rPr>
              <a:t>情報処理</a:t>
            </a:r>
            <a:r>
              <a:rPr lang="ja-JP" altLang="en-US" sz="2000" dirty="0" smtClean="0">
                <a:latin typeface="HGP明朝E" pitchFamily="18" charset="-128"/>
                <a:ea typeface="HGP明朝E" pitchFamily="18" charset="-128"/>
              </a:rPr>
              <a:t>スキル</a:t>
            </a:r>
            <a:r>
              <a:rPr lang="ja-JP" altLang="en-US" sz="2000" dirty="0" smtClean="0">
                <a:latin typeface="+mj-ea"/>
                <a:ea typeface="+mj-ea"/>
              </a:rPr>
              <a:t>＝コンピューターなどによる情報データ解析</a:t>
            </a:r>
            <a:endParaRPr lang="en-US" altLang="zh-TW" sz="2000" dirty="0" smtClean="0">
              <a:latin typeface="+mj-ea"/>
              <a:ea typeface="+mj-ea"/>
            </a:endParaRPr>
          </a:p>
          <a:p>
            <a:pPr>
              <a:defRPr/>
            </a:pPr>
            <a:endParaRPr lang="en-US" altLang="zh-TW" sz="2000" dirty="0" smtClean="0">
              <a:latin typeface="+mj-ea"/>
              <a:ea typeface="+mj-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620688"/>
          </a:xfrm>
        </p:spPr>
        <p:txBody>
          <a:bodyPr>
            <a:noAutofit/>
          </a:bodyPr>
          <a:lstStyle/>
          <a:p>
            <a:pPr eaLnBrk="1" fontAlgn="auto" hangingPunct="1">
              <a:spcAft>
                <a:spcPts val="0"/>
              </a:spcAft>
              <a:defRPr/>
            </a:pPr>
            <a:r>
              <a:rPr lang="en-US" altLang="ja-JP" sz="1800" b="1" dirty="0" smtClean="0">
                <a:solidFill>
                  <a:schemeClr val="tx1"/>
                </a:solidFill>
                <a:latin typeface="+mn-lt"/>
                <a:ea typeface="ＭＳ ゴシック" pitchFamily="49" charset="-128"/>
              </a:rPr>
              <a:t>1</a:t>
            </a:r>
            <a:r>
              <a:rPr lang="en-US" altLang="ja-JP" sz="1800" b="1" dirty="0" smtClean="0">
                <a:solidFill>
                  <a:schemeClr val="tx1"/>
                </a:solidFill>
                <a:latin typeface="+mn-lt"/>
                <a:ea typeface="ＭＳ ゴシック" pitchFamily="49" charset="-128"/>
              </a:rPr>
              <a:t>C</a:t>
            </a:r>
            <a:r>
              <a:rPr lang="en-US" altLang="ja-JP" sz="1800" b="1" dirty="0" smtClean="0">
                <a:solidFill>
                  <a:schemeClr val="tx1"/>
                </a:solidFill>
                <a:ea typeface="ＭＳ ゴシック" pitchFamily="49" charset="-128"/>
              </a:rPr>
              <a:t>. </a:t>
            </a:r>
            <a:r>
              <a:rPr lang="en-US" altLang="ja-JP" sz="1800" b="1" dirty="0" smtClean="0"/>
              <a:t>What are Qualifications for Bachelor's Degree of </a:t>
            </a:r>
            <a:r>
              <a:rPr lang="en-US" altLang="ja-JP" sz="1800" b="1" dirty="0" smtClean="0"/>
              <a:t>University Education</a:t>
            </a:r>
            <a:r>
              <a:rPr lang="en-US" altLang="ja-JP" sz="1800" b="1" dirty="0" smtClean="0"/>
              <a:t>?  </a:t>
            </a:r>
            <a:br>
              <a:rPr lang="en-US" altLang="ja-JP" sz="1800" b="1" dirty="0" smtClean="0"/>
            </a:br>
            <a:r>
              <a:rPr lang="ja-JP" altLang="en-US" sz="1800" b="1" dirty="0" smtClean="0">
                <a:solidFill>
                  <a:schemeClr val="tx1"/>
                </a:solidFill>
                <a:latin typeface="HG明朝E" pitchFamily="17" charset="-128"/>
                <a:ea typeface="HG明朝E" pitchFamily="17" charset="-128"/>
              </a:rPr>
              <a:t>大学教育の学士力とは何か</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4</a:t>
            </a:fld>
            <a:endParaRPr lang="en-US" altLang="ja-JP"/>
          </a:p>
        </p:txBody>
      </p:sp>
      <p:sp>
        <p:nvSpPr>
          <p:cNvPr id="12291" name="Rectangle 5"/>
          <p:cNvSpPr>
            <a:spLocks noChangeArrowheads="1"/>
          </p:cNvSpPr>
          <p:nvPr/>
        </p:nvSpPr>
        <p:spPr bwMode="auto">
          <a:xfrm>
            <a:off x="0" y="620688"/>
            <a:ext cx="9001125" cy="6278642"/>
          </a:xfrm>
          <a:prstGeom prst="rect">
            <a:avLst/>
          </a:prstGeom>
          <a:noFill/>
          <a:ln w="9525">
            <a:noFill/>
            <a:miter lim="800000"/>
            <a:headEnd/>
            <a:tailEnd/>
          </a:ln>
        </p:spPr>
        <p:txBody>
          <a:bodyPr wrap="square">
            <a:spAutoFit/>
          </a:bodyPr>
          <a:lstStyle/>
          <a:p>
            <a:pPr>
              <a:defRPr/>
            </a:pPr>
            <a:r>
              <a:rPr lang="ja-JP" altLang="en-US" sz="1800" dirty="0" smtClean="0">
                <a:latin typeface="+mn-lt"/>
                <a:ea typeface="+mj-ea"/>
              </a:rPr>
              <a:t>４</a:t>
            </a:r>
            <a:r>
              <a:rPr lang="ja-JP" altLang="en-US" sz="1800" dirty="0" smtClean="0">
                <a:solidFill>
                  <a:srgbClr val="C00000"/>
                </a:solidFill>
                <a:latin typeface="+mn-lt"/>
                <a:ea typeface="+mj-ea"/>
              </a:rPr>
              <a:t>． </a:t>
            </a:r>
            <a:r>
              <a:rPr lang="en-US" altLang="ja-JP" sz="1800" dirty="0" smtClean="0">
                <a:solidFill>
                  <a:srgbClr val="C00000"/>
                </a:solidFill>
                <a:latin typeface="+mn-lt"/>
                <a:ea typeface="+mj-ea"/>
              </a:rPr>
              <a:t>Ethical Education</a:t>
            </a:r>
            <a:r>
              <a:rPr lang="en-US" altLang="ja-JP" sz="1800" dirty="0" smtClean="0">
                <a:latin typeface="+mn-lt"/>
                <a:ea typeface="+mj-ea"/>
              </a:rPr>
              <a:t> </a:t>
            </a:r>
            <a:r>
              <a:rPr lang="en-US" altLang="ja-JP" sz="1800" dirty="0" smtClean="0">
                <a:solidFill>
                  <a:srgbClr val="C00000"/>
                </a:solidFill>
                <a:latin typeface="+mn-lt"/>
                <a:ea typeface="+mj-ea"/>
              </a:rPr>
              <a:t>= to motivate learning, study attitude, sense of responsibility, co-ordination spirit and ethics  </a:t>
            </a:r>
          </a:p>
          <a:p>
            <a:pPr>
              <a:defRPr/>
            </a:pPr>
            <a:r>
              <a:rPr lang="en-US" altLang="ja-JP" sz="1800" dirty="0" smtClean="0">
                <a:latin typeface="+mn-lt"/>
                <a:ea typeface="+mj-ea"/>
              </a:rPr>
              <a:t>(1) Motivation for learning, study attitude, sense of responsibility = self-improvement, self-management ability</a:t>
            </a:r>
            <a:br>
              <a:rPr lang="en-US" altLang="ja-JP" sz="1800" dirty="0" smtClean="0">
                <a:latin typeface="+mn-lt"/>
                <a:ea typeface="+mj-ea"/>
              </a:rPr>
            </a:br>
            <a:r>
              <a:rPr lang="en-US" altLang="ja-JP" sz="1800" dirty="0" smtClean="0">
                <a:latin typeface="+mn-lt"/>
                <a:ea typeface="+mj-ea"/>
              </a:rPr>
              <a:t>(2) Cooperative ability, leadership, creativity = to cultivate organization adaptability</a:t>
            </a:r>
            <a:br>
              <a:rPr lang="en-US" altLang="ja-JP" sz="1800" dirty="0" smtClean="0">
                <a:latin typeface="+mn-lt"/>
                <a:ea typeface="+mj-ea"/>
              </a:rPr>
            </a:br>
            <a:r>
              <a:rPr lang="en-US" altLang="ja-JP" sz="1800" dirty="0" smtClean="0">
                <a:latin typeface="+mn-lt"/>
                <a:ea typeface="+mj-ea"/>
              </a:rPr>
              <a:t>(3) </a:t>
            </a:r>
            <a:r>
              <a:rPr lang="en-US" altLang="ja-JP" sz="1800" dirty="0" smtClean="0">
                <a:latin typeface="+mn-lt"/>
                <a:ea typeface="+mj-ea"/>
              </a:rPr>
              <a:t>Compliance</a:t>
            </a:r>
            <a:r>
              <a:rPr lang="en-US" altLang="ja-JP" sz="1800" dirty="0" smtClean="0">
                <a:latin typeface="+mn-lt"/>
                <a:ea typeface="+mj-ea"/>
              </a:rPr>
              <a:t>, Public morality = to cultivate social adaptability</a:t>
            </a:r>
          </a:p>
          <a:p>
            <a:pPr>
              <a:defRPr/>
            </a:pPr>
            <a:endParaRPr lang="zh-TW" altLang="en-US" sz="1800" dirty="0" smtClean="0">
              <a:latin typeface="+mj-ea"/>
              <a:ea typeface="+mj-ea"/>
            </a:endParaRPr>
          </a:p>
          <a:p>
            <a:pPr>
              <a:defRPr/>
            </a:pPr>
            <a:r>
              <a:rPr lang="ja-JP" altLang="en-US" sz="1800" dirty="0" smtClean="0">
                <a:latin typeface="+mj-ea"/>
                <a:ea typeface="+mj-ea"/>
              </a:rPr>
              <a:t>４．</a:t>
            </a:r>
            <a:r>
              <a:rPr lang="ja-JP" altLang="en-US" sz="1800" dirty="0" smtClean="0">
                <a:solidFill>
                  <a:srgbClr val="C00000"/>
                </a:solidFill>
                <a:latin typeface="+mj-ea"/>
                <a:ea typeface="+mj-ea"/>
              </a:rPr>
              <a:t>徳育</a:t>
            </a:r>
            <a:r>
              <a:rPr lang="ja-JP" altLang="en-US" sz="1800" dirty="0" smtClean="0">
                <a:latin typeface="+mj-ea"/>
                <a:ea typeface="+mj-ea"/>
              </a:rPr>
              <a:t>＝学習意欲、勉学態度、責任感</a:t>
            </a:r>
            <a:r>
              <a:rPr lang="en-US" altLang="ja-JP" sz="1800" dirty="0" smtClean="0">
                <a:latin typeface="+mj-ea"/>
                <a:ea typeface="+mj-ea"/>
              </a:rPr>
              <a:t>､</a:t>
            </a:r>
            <a:r>
              <a:rPr lang="ja-JP" altLang="en-US" sz="1800" dirty="0" smtClean="0">
                <a:latin typeface="+mj-ea"/>
                <a:ea typeface="+mj-ea"/>
              </a:rPr>
              <a:t>協調精神、倫理観を養う</a:t>
            </a:r>
          </a:p>
          <a:p>
            <a:pPr>
              <a:defRPr/>
            </a:pPr>
            <a:r>
              <a:rPr lang="ja-JP" altLang="en-US" sz="1800" dirty="0" smtClean="0">
                <a:latin typeface="+mj-ea"/>
                <a:ea typeface="+mj-ea"/>
              </a:rPr>
              <a:t>（１）学習意欲、勉学態度</a:t>
            </a:r>
            <a:r>
              <a:rPr lang="en-US" altLang="ja-JP" sz="1800" dirty="0" smtClean="0">
                <a:latin typeface="+mj-ea"/>
                <a:ea typeface="+mj-ea"/>
              </a:rPr>
              <a:t>､</a:t>
            </a:r>
            <a:r>
              <a:rPr lang="ja-JP" altLang="en-US" sz="1800" dirty="0" smtClean="0">
                <a:latin typeface="+mj-ea"/>
                <a:ea typeface="+mj-ea"/>
              </a:rPr>
              <a:t>責任感＝自己向上心</a:t>
            </a:r>
            <a:r>
              <a:rPr lang="en-US" altLang="ja-JP" sz="1800" dirty="0" smtClean="0">
                <a:latin typeface="+mj-ea"/>
                <a:ea typeface="+mj-ea"/>
              </a:rPr>
              <a:t>､</a:t>
            </a:r>
            <a:r>
              <a:rPr lang="ja-JP" altLang="en-US" sz="1800" dirty="0" smtClean="0">
                <a:latin typeface="+mj-ea"/>
                <a:ea typeface="+mj-ea"/>
              </a:rPr>
              <a:t>自己管理力を鍛える</a:t>
            </a:r>
            <a:endParaRPr lang="en-US" altLang="ja-JP" sz="1800" dirty="0" smtClean="0">
              <a:latin typeface="+mj-ea"/>
              <a:ea typeface="+mj-ea"/>
            </a:endParaRPr>
          </a:p>
          <a:p>
            <a:pPr>
              <a:defRPr/>
            </a:pPr>
            <a:r>
              <a:rPr lang="ja-JP" altLang="en-US" sz="1800" dirty="0" smtClean="0">
                <a:latin typeface="+mj-ea"/>
                <a:ea typeface="+mj-ea"/>
              </a:rPr>
              <a:t>（２）協調力・指導力・創造力＝組織適応力を養う</a:t>
            </a:r>
            <a:endParaRPr lang="en-US" altLang="ja-JP" sz="1800" dirty="0" smtClean="0">
              <a:latin typeface="+mj-ea"/>
              <a:ea typeface="+mj-ea"/>
            </a:endParaRPr>
          </a:p>
          <a:p>
            <a:pPr>
              <a:defRPr/>
            </a:pPr>
            <a:r>
              <a:rPr lang="ja-JP" altLang="en-US" sz="1800" dirty="0" smtClean="0">
                <a:latin typeface="+mj-ea"/>
                <a:ea typeface="+mj-ea"/>
              </a:rPr>
              <a:t>（３）遵法精神・公衆道徳＝社会適応力を養う</a:t>
            </a:r>
            <a:endParaRPr lang="en-US" altLang="ja-JP" sz="1800" dirty="0" smtClean="0">
              <a:latin typeface="+mj-ea"/>
              <a:ea typeface="+mj-ea"/>
            </a:endParaRPr>
          </a:p>
          <a:p>
            <a:pPr>
              <a:defRPr/>
            </a:pPr>
            <a:endParaRPr lang="ja-JP" altLang="en-US" sz="1800" dirty="0" smtClean="0">
              <a:latin typeface="+mj-ea"/>
              <a:ea typeface="+mj-ea"/>
            </a:endParaRPr>
          </a:p>
          <a:p>
            <a:pPr>
              <a:defRPr/>
            </a:pPr>
            <a:r>
              <a:rPr lang="ja-JP" altLang="en-US" sz="1800" dirty="0" smtClean="0">
                <a:latin typeface="+mn-lt"/>
                <a:ea typeface="+mj-ea"/>
              </a:rPr>
              <a:t>５． </a:t>
            </a:r>
            <a:r>
              <a:rPr lang="en-US" altLang="ja-JP" sz="1800" dirty="0" smtClean="0">
                <a:solidFill>
                  <a:srgbClr val="C00000"/>
                </a:solidFill>
                <a:latin typeface="+mn-lt"/>
                <a:ea typeface="+mj-ea"/>
              </a:rPr>
              <a:t>Comprehensive  Ability to think, judge and solve problems comprehensively</a:t>
            </a:r>
            <a:endParaRPr lang="ja-JP" altLang="en-US" sz="1800" dirty="0" smtClean="0">
              <a:solidFill>
                <a:srgbClr val="C00000"/>
              </a:solidFill>
              <a:latin typeface="+mn-lt"/>
              <a:ea typeface="+mj-ea"/>
            </a:endParaRPr>
          </a:p>
          <a:p>
            <a:pPr>
              <a:defRPr/>
            </a:pPr>
            <a:r>
              <a:rPr lang="ja-JP" altLang="en-US" sz="1800" dirty="0" smtClean="0">
                <a:latin typeface="+mn-lt"/>
                <a:ea typeface="+mj-ea"/>
              </a:rPr>
              <a:t>　　</a:t>
            </a:r>
            <a:r>
              <a:rPr lang="en-US" altLang="ja-JP" sz="1800" dirty="0" smtClean="0">
                <a:latin typeface="+mn-lt"/>
              </a:rPr>
              <a:t> Comprehensive education of knowledge, skills education, physical education, and moral education to train the ability to systematically think, analyze, judge and solve problems.</a:t>
            </a:r>
          </a:p>
          <a:p>
            <a:pPr>
              <a:defRPr/>
            </a:pPr>
            <a:endParaRPr lang="en-US" altLang="ja-JP" sz="1800" dirty="0" smtClean="0">
              <a:latin typeface="+mj-ea"/>
              <a:ea typeface="+mj-ea"/>
            </a:endParaRPr>
          </a:p>
          <a:p>
            <a:pPr>
              <a:defRPr/>
            </a:pPr>
            <a:r>
              <a:rPr lang="ja-JP" altLang="en-US" sz="1800" dirty="0" smtClean="0">
                <a:latin typeface="+mj-ea"/>
                <a:ea typeface="+mj-ea"/>
              </a:rPr>
              <a:t>５．</a:t>
            </a:r>
            <a:r>
              <a:rPr lang="ja-JP" altLang="en-US" sz="1800" dirty="0" smtClean="0">
                <a:solidFill>
                  <a:srgbClr val="C00000"/>
                </a:solidFill>
                <a:latin typeface="+mj-ea"/>
                <a:ea typeface="+mj-ea"/>
              </a:rPr>
              <a:t>総合的な思考力・判断力･解決力</a:t>
            </a:r>
            <a:endParaRPr lang="ja-JP" altLang="en-US" sz="1800" dirty="0" smtClean="0">
              <a:latin typeface="+mj-ea"/>
              <a:ea typeface="+mj-ea"/>
              <a:cs typeface="Arial" charset="0"/>
            </a:endParaRPr>
          </a:p>
          <a:p>
            <a:pPr>
              <a:defRPr/>
            </a:pPr>
            <a:r>
              <a:rPr lang="en-US" altLang="ja-JP" sz="1800" dirty="0" smtClean="0">
                <a:latin typeface="+mj-ea"/>
                <a:ea typeface="+mj-ea"/>
              </a:rPr>
              <a:t>   </a:t>
            </a:r>
            <a:r>
              <a:rPr lang="ja-JP" altLang="en-US" sz="1800" dirty="0" smtClean="0">
                <a:latin typeface="+mj-ea"/>
                <a:ea typeface="+mj-ea"/>
              </a:rPr>
              <a:t>知育、技育、体育、徳育を全て総合して、問題を体系的に思考し、分析･判断し、解決する力量を養成する</a:t>
            </a:r>
            <a:endParaRPr lang="en-US" altLang="ja-JP" sz="1800" dirty="0" smtClean="0">
              <a:latin typeface="+mj-ea"/>
              <a:ea typeface="+mj-ea"/>
            </a:endParaRPr>
          </a:p>
          <a:p>
            <a:pPr>
              <a:defRPr/>
            </a:pPr>
            <a:endParaRPr lang="ja-JP" altLang="en-US" dirty="0">
              <a:solidFill>
                <a:srgbClr val="C00000"/>
              </a:solidFill>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404664"/>
          </a:xfrm>
        </p:spPr>
        <p:txBody>
          <a:bodyPr>
            <a:noAutofit/>
          </a:bodyPr>
          <a:lstStyle/>
          <a:p>
            <a:pPr eaLnBrk="1" fontAlgn="auto" hangingPunct="1">
              <a:spcAft>
                <a:spcPts val="0"/>
              </a:spcAft>
              <a:defRPr/>
            </a:pPr>
            <a:r>
              <a:rPr lang="ja-JP" altLang="en-US" sz="1800" b="1" dirty="0" smtClean="0">
                <a:solidFill>
                  <a:schemeClr val="tx1"/>
                </a:solidFill>
                <a:latin typeface="+mn-lt"/>
                <a:ea typeface="ＭＳ ゴシック" pitchFamily="49" charset="-128"/>
              </a:rPr>
              <a:t>２</a:t>
            </a:r>
            <a:r>
              <a:rPr lang="en-US" altLang="ja-JP" sz="1800" b="1" dirty="0" smtClean="0">
                <a:solidFill>
                  <a:schemeClr val="tx1"/>
                </a:solidFill>
                <a:ea typeface="ＭＳ ゴシック" pitchFamily="49" charset="-128"/>
              </a:rPr>
              <a:t>. </a:t>
            </a:r>
            <a:r>
              <a:rPr lang="en-US" altLang="ja-JP" sz="1800" b="1" dirty="0" smtClean="0"/>
              <a:t>What are Liberal Arts and Specialized Subjects? </a:t>
            </a:r>
            <a:r>
              <a:rPr lang="ja-JP" altLang="en-US" sz="1800" b="1" dirty="0" smtClean="0">
                <a:solidFill>
                  <a:schemeClr val="tx1"/>
                </a:solidFill>
                <a:latin typeface="HG明朝E" pitchFamily="17" charset="-128"/>
                <a:ea typeface="HG明朝E" pitchFamily="17" charset="-128"/>
              </a:rPr>
              <a:t>教養</a:t>
            </a:r>
            <a:r>
              <a:rPr lang="ja-JP" altLang="en-US" sz="1800" b="1" dirty="0" smtClean="0">
                <a:solidFill>
                  <a:schemeClr val="tx1"/>
                </a:solidFill>
                <a:latin typeface="HG明朝E" pitchFamily="17" charset="-128"/>
                <a:ea typeface="HG明朝E" pitchFamily="17" charset="-128"/>
              </a:rPr>
              <a:t>科目と専門科目</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5</a:t>
            </a:fld>
            <a:endParaRPr lang="en-US" altLang="ja-JP"/>
          </a:p>
        </p:txBody>
      </p:sp>
      <p:sp>
        <p:nvSpPr>
          <p:cNvPr id="12291" name="Rectangle 5"/>
          <p:cNvSpPr>
            <a:spLocks noChangeArrowheads="1"/>
          </p:cNvSpPr>
          <p:nvPr/>
        </p:nvSpPr>
        <p:spPr bwMode="auto">
          <a:xfrm>
            <a:off x="0" y="404664"/>
            <a:ext cx="9001125" cy="6586418"/>
          </a:xfrm>
          <a:prstGeom prst="rect">
            <a:avLst/>
          </a:prstGeom>
          <a:noFill/>
          <a:ln w="9525">
            <a:noFill/>
            <a:miter lim="800000"/>
            <a:headEnd/>
            <a:tailEnd/>
          </a:ln>
        </p:spPr>
        <p:txBody>
          <a:bodyPr wrap="square">
            <a:spAutoFit/>
          </a:bodyPr>
          <a:lstStyle/>
          <a:p>
            <a:pPr>
              <a:defRPr/>
            </a:pPr>
            <a:r>
              <a:rPr lang="ja-JP" altLang="en-US" sz="1600" dirty="0" smtClean="0">
                <a:latin typeface="+mn-lt"/>
                <a:ea typeface="+mj-ea"/>
              </a:rPr>
              <a:t>１． </a:t>
            </a:r>
            <a:r>
              <a:rPr lang="en-US" altLang="ja-JP" sz="1600" dirty="0" smtClean="0">
                <a:solidFill>
                  <a:srgbClr val="C00000"/>
                </a:solidFill>
                <a:latin typeface="+mn-lt"/>
                <a:ea typeface="+mj-ea"/>
              </a:rPr>
              <a:t>Liberal Arts </a:t>
            </a:r>
          </a:p>
          <a:p>
            <a:pPr marL="457200" indent="-457200">
              <a:buAutoNum type="arabicParenBoth"/>
              <a:defRPr/>
            </a:pPr>
            <a:r>
              <a:rPr lang="en-US" altLang="ja-JP" sz="1600" dirty="0" smtClean="0">
                <a:latin typeface="+mn-lt"/>
                <a:ea typeface="+mj-ea"/>
              </a:rPr>
              <a:t>Natural Science, Social Science, Human Science(Humanities), Languages, Physical Education, etc. </a:t>
            </a:r>
          </a:p>
          <a:p>
            <a:pPr marL="457200" indent="-457200">
              <a:buAutoNum type="arabicParenBoth"/>
              <a:defRPr/>
            </a:pPr>
            <a:r>
              <a:rPr lang="en-US" altLang="ja-JP" sz="1600" dirty="0" smtClean="0">
                <a:latin typeface="+mn-lt"/>
                <a:ea typeface="+mj-ea"/>
              </a:rPr>
              <a:t>Positioning of macroeconomics = to take it with  microeconomics as a set</a:t>
            </a:r>
          </a:p>
          <a:p>
            <a:pPr marL="457200" indent="-457200">
              <a:defRPr/>
            </a:pPr>
            <a:r>
              <a:rPr lang="en-US" altLang="ja-JP" sz="1600" dirty="0" smtClean="0">
                <a:latin typeface="+mn-lt"/>
                <a:ea typeface="+mj-ea"/>
              </a:rPr>
              <a:t>2.</a:t>
            </a:r>
            <a:r>
              <a:rPr lang="ja-JP" altLang="en-US" sz="1600" dirty="0" smtClean="0">
                <a:solidFill>
                  <a:srgbClr val="C00000"/>
                </a:solidFill>
                <a:latin typeface="+mn-lt"/>
                <a:ea typeface="+mj-ea"/>
              </a:rPr>
              <a:t> </a:t>
            </a:r>
            <a:r>
              <a:rPr lang="en-US" altLang="ja-JP" sz="1600" dirty="0" smtClean="0">
                <a:solidFill>
                  <a:srgbClr val="C00000"/>
                </a:solidFill>
                <a:latin typeface="+mn-lt"/>
                <a:ea typeface="+mj-ea"/>
              </a:rPr>
              <a:t>Specialized subjects</a:t>
            </a:r>
            <a:r>
              <a:rPr lang="en-US" altLang="ja-JP" sz="1600" dirty="0" smtClean="0">
                <a:latin typeface="+mn-lt"/>
                <a:ea typeface="+mj-ea"/>
              </a:rPr>
              <a:t> = specialized subjects in each faculty ( the Faculty of Business Administration)</a:t>
            </a:r>
          </a:p>
          <a:p>
            <a:pPr marL="457200" indent="-457200">
              <a:defRPr/>
            </a:pPr>
            <a:r>
              <a:rPr lang="en-US" altLang="ja-JP" sz="1600" dirty="0" smtClean="0">
                <a:latin typeface="+mn-lt"/>
                <a:ea typeface="+mj-ea"/>
              </a:rPr>
              <a:t> (1) Basic Specialized subjects: Group A= To enroll at least 4 courses and to get at least 8 credits of 2 courses to graduate</a:t>
            </a:r>
          </a:p>
          <a:p>
            <a:pPr marL="457200" indent="-457200">
              <a:defRPr/>
            </a:pPr>
            <a:r>
              <a:rPr lang="en-US" altLang="ja-JP" sz="1600" dirty="0" smtClean="0">
                <a:latin typeface="+mn-lt"/>
                <a:ea typeface="+mj-ea"/>
              </a:rPr>
              <a:t> (2 ) Basic Specialized subjects: Group B= To enroll at least 6 courses and to get at least 12 credits of 3 courses to graduate</a:t>
            </a:r>
          </a:p>
          <a:p>
            <a:pPr marL="457200" indent="-457200">
              <a:defRPr/>
            </a:pPr>
            <a:r>
              <a:rPr lang="en-US" altLang="ja-JP" sz="1600" dirty="0" smtClean="0">
                <a:latin typeface="+mn-lt"/>
                <a:ea typeface="+mj-ea"/>
              </a:rPr>
              <a:t> (3) specialized electives</a:t>
            </a:r>
          </a:p>
          <a:p>
            <a:pPr marL="457200" indent="-457200">
              <a:defRPr/>
            </a:pPr>
            <a:r>
              <a:rPr lang="en-US" altLang="ja-JP" sz="1600" dirty="0" smtClean="0">
                <a:latin typeface="+mn-lt"/>
                <a:ea typeface="+mj-ea"/>
              </a:rPr>
              <a:t>3. </a:t>
            </a:r>
            <a:r>
              <a:rPr lang="en-US" altLang="ja-JP" sz="1600" dirty="0" smtClean="0">
                <a:solidFill>
                  <a:srgbClr val="C00000"/>
                </a:solidFill>
                <a:latin typeface="+mn-lt"/>
                <a:ea typeface="+mj-ea"/>
              </a:rPr>
              <a:t>Free courses, Related courses</a:t>
            </a:r>
            <a:endParaRPr lang="en-US" altLang="ja-JP" sz="1600" dirty="0" smtClean="0">
              <a:latin typeface="+mn-lt"/>
              <a:ea typeface="+mj-ea"/>
            </a:endParaRPr>
          </a:p>
          <a:p>
            <a:pPr marL="457200" indent="-457200">
              <a:defRPr/>
            </a:pPr>
            <a:r>
              <a:rPr lang="en-US" altLang="ja-JP" sz="1600" dirty="0" smtClean="0">
                <a:latin typeface="+mn-lt"/>
                <a:ea typeface="+mj-ea"/>
              </a:rPr>
              <a:t> (1) To get at least 4 credits among  free open courses and ESOP courses.</a:t>
            </a:r>
          </a:p>
          <a:p>
            <a:pPr marL="457200" indent="-457200">
              <a:defRPr/>
            </a:pPr>
            <a:endParaRPr lang="en-US" altLang="ja-JP" sz="1600" dirty="0" smtClean="0">
              <a:latin typeface="+mj-ea"/>
              <a:ea typeface="+mj-ea"/>
            </a:endParaRPr>
          </a:p>
          <a:p>
            <a:pPr marL="457200" indent="-457200">
              <a:defRPr/>
            </a:pPr>
            <a:r>
              <a:rPr lang="ja-JP" altLang="en-US" sz="1800" dirty="0" smtClean="0">
                <a:latin typeface="+mj-ea"/>
                <a:ea typeface="+mj-ea"/>
              </a:rPr>
              <a:t>１． </a:t>
            </a:r>
            <a:r>
              <a:rPr lang="ja-JP" altLang="en-US" sz="1800" dirty="0" smtClean="0">
                <a:solidFill>
                  <a:srgbClr val="C00000"/>
                </a:solidFill>
                <a:latin typeface="+mj-ea"/>
                <a:ea typeface="+mj-ea"/>
              </a:rPr>
              <a:t>教養科目</a:t>
            </a:r>
            <a:r>
              <a:rPr lang="en-US" altLang="ja-JP" sz="1800" dirty="0" smtClean="0">
                <a:solidFill>
                  <a:srgbClr val="C00000"/>
                </a:solidFill>
                <a:latin typeface="+mj-ea"/>
                <a:ea typeface="+mj-ea"/>
              </a:rPr>
              <a:t> </a:t>
            </a:r>
            <a:endParaRPr lang="en-US" altLang="ja-JP" sz="1800" dirty="0">
              <a:solidFill>
                <a:srgbClr val="C00000"/>
              </a:solidFill>
              <a:latin typeface="+mj-ea"/>
              <a:ea typeface="+mj-ea"/>
            </a:endParaRPr>
          </a:p>
          <a:p>
            <a:pPr marL="457200" indent="-457200">
              <a:buAutoNum type="arabicParenBoth"/>
              <a:defRPr/>
            </a:pPr>
            <a:r>
              <a:rPr lang="ja-JP" altLang="en-US" sz="1800" dirty="0" smtClean="0">
                <a:latin typeface="+mj-ea"/>
                <a:ea typeface="+mj-ea"/>
              </a:rPr>
              <a:t>自然科学、人文科学、社会科学、語学、体育、など</a:t>
            </a:r>
            <a:r>
              <a:rPr lang="en-US" altLang="ja-JP" sz="1800" dirty="0" smtClean="0">
                <a:latin typeface="+mj-ea"/>
                <a:ea typeface="+mj-ea"/>
              </a:rPr>
              <a:t> </a:t>
            </a:r>
          </a:p>
          <a:p>
            <a:pPr marL="457200" indent="-457200">
              <a:buAutoNum type="arabicParenBoth"/>
              <a:defRPr/>
            </a:pPr>
            <a:r>
              <a:rPr lang="ja-JP" altLang="en-US" sz="1800" dirty="0" smtClean="0">
                <a:latin typeface="+mj-ea"/>
                <a:ea typeface="+mj-ea"/>
              </a:rPr>
              <a:t>マクロ経済学の位置づけ＝ミクロ経済学とセットで履修する</a:t>
            </a:r>
            <a:endParaRPr lang="en-US" altLang="ja-JP" sz="1800" dirty="0">
              <a:latin typeface="+mj-ea"/>
              <a:ea typeface="+mj-ea"/>
            </a:endParaRPr>
          </a:p>
          <a:p>
            <a:pPr marL="457200" indent="-457200">
              <a:defRPr/>
            </a:pPr>
            <a:r>
              <a:rPr lang="ja-JP" altLang="en-US" sz="1800" dirty="0" smtClean="0">
                <a:latin typeface="+mj-ea"/>
                <a:ea typeface="+mj-ea"/>
              </a:rPr>
              <a:t>２．</a:t>
            </a:r>
            <a:r>
              <a:rPr lang="ja-JP" altLang="en-US" sz="1800" dirty="0" smtClean="0">
                <a:solidFill>
                  <a:srgbClr val="C00000"/>
                </a:solidFill>
                <a:latin typeface="+mj-ea"/>
                <a:ea typeface="+mj-ea"/>
              </a:rPr>
              <a:t>専門科目</a:t>
            </a:r>
            <a:r>
              <a:rPr lang="ja-JP" altLang="en-US" sz="1800" dirty="0" smtClean="0">
                <a:latin typeface="+mj-ea"/>
                <a:ea typeface="+mj-ea"/>
              </a:rPr>
              <a:t>＝各学部の特化した科目（経営学部の場合）</a:t>
            </a:r>
            <a:endParaRPr lang="ja-JP" altLang="en-US" sz="1800" dirty="0">
              <a:latin typeface="+mj-ea"/>
              <a:ea typeface="+mj-ea"/>
            </a:endParaRPr>
          </a:p>
          <a:p>
            <a:pPr>
              <a:defRPr/>
            </a:pPr>
            <a:r>
              <a:rPr lang="ja-JP" altLang="en-US" sz="1800" dirty="0">
                <a:latin typeface="+mj-ea"/>
                <a:ea typeface="+mj-ea"/>
              </a:rPr>
              <a:t>（１</a:t>
            </a:r>
            <a:r>
              <a:rPr lang="ja-JP" altLang="en-US" sz="1800" dirty="0" smtClean="0">
                <a:latin typeface="+mj-ea"/>
                <a:ea typeface="+mj-ea"/>
              </a:rPr>
              <a:t>）専門基礎科目</a:t>
            </a:r>
            <a:r>
              <a:rPr lang="en-US" altLang="ja-JP" sz="1800" dirty="0" smtClean="0">
                <a:latin typeface="+mj-ea"/>
                <a:ea typeface="+mj-ea"/>
              </a:rPr>
              <a:t>A</a:t>
            </a:r>
            <a:r>
              <a:rPr lang="ja-JP" altLang="en-US" sz="1800" dirty="0" smtClean="0">
                <a:latin typeface="+mj-ea"/>
                <a:ea typeface="+mj-ea"/>
              </a:rPr>
              <a:t>群＝</a:t>
            </a:r>
            <a:r>
              <a:rPr lang="en-US" altLang="ja-JP" sz="1800" dirty="0" smtClean="0">
                <a:latin typeface="+mj-ea"/>
                <a:ea typeface="+mj-ea"/>
              </a:rPr>
              <a:t>4</a:t>
            </a:r>
            <a:r>
              <a:rPr lang="ja-JP" altLang="en-US" sz="1800" dirty="0" smtClean="0">
                <a:latin typeface="+mj-ea"/>
                <a:ea typeface="+mj-ea"/>
              </a:rPr>
              <a:t>科目履修して</a:t>
            </a:r>
            <a:r>
              <a:rPr lang="en-US" altLang="ja-JP" sz="1800" dirty="0" smtClean="0">
                <a:latin typeface="+mj-ea"/>
                <a:ea typeface="+mj-ea"/>
              </a:rPr>
              <a:t>2</a:t>
            </a:r>
            <a:r>
              <a:rPr lang="ja-JP" altLang="en-US" sz="1800" dirty="0" smtClean="0">
                <a:latin typeface="+mj-ea"/>
                <a:ea typeface="+mj-ea"/>
              </a:rPr>
              <a:t>科目</a:t>
            </a:r>
            <a:r>
              <a:rPr lang="en-US" altLang="ja-JP" sz="1800" dirty="0" smtClean="0">
                <a:latin typeface="+mj-ea"/>
                <a:ea typeface="+mj-ea"/>
              </a:rPr>
              <a:t>8</a:t>
            </a:r>
            <a:r>
              <a:rPr lang="ja-JP" altLang="en-US" sz="1800" dirty="0" smtClean="0">
                <a:latin typeface="+mj-ea"/>
                <a:ea typeface="+mj-ea"/>
              </a:rPr>
              <a:t>単位以上取得しないと卒業不可</a:t>
            </a:r>
            <a:endParaRPr lang="ja-JP" altLang="en-US" sz="1800" dirty="0">
              <a:latin typeface="+mj-ea"/>
              <a:ea typeface="+mj-ea"/>
            </a:endParaRPr>
          </a:p>
          <a:p>
            <a:pPr>
              <a:defRPr/>
            </a:pPr>
            <a:r>
              <a:rPr lang="ja-JP" altLang="en-US" sz="1800" dirty="0">
                <a:latin typeface="+mj-ea"/>
                <a:ea typeface="+mj-ea"/>
              </a:rPr>
              <a:t>（２</a:t>
            </a:r>
            <a:r>
              <a:rPr lang="ja-JP" altLang="en-US" sz="1800" dirty="0" smtClean="0">
                <a:latin typeface="+mj-ea"/>
                <a:ea typeface="+mj-ea"/>
              </a:rPr>
              <a:t>）専門基礎科目</a:t>
            </a:r>
            <a:r>
              <a:rPr lang="en-US" altLang="ja-JP" sz="1800" dirty="0" smtClean="0">
                <a:latin typeface="+mj-ea"/>
                <a:ea typeface="+mj-ea"/>
              </a:rPr>
              <a:t>B</a:t>
            </a:r>
            <a:r>
              <a:rPr lang="ja-JP" altLang="en-US" sz="1800" dirty="0" smtClean="0">
                <a:latin typeface="+mj-ea"/>
                <a:ea typeface="+mj-ea"/>
              </a:rPr>
              <a:t>群＝</a:t>
            </a:r>
            <a:r>
              <a:rPr lang="en-US" altLang="ja-JP" sz="1800" dirty="0" smtClean="0">
                <a:latin typeface="+mj-ea"/>
                <a:ea typeface="+mj-ea"/>
              </a:rPr>
              <a:t>6</a:t>
            </a:r>
            <a:r>
              <a:rPr lang="ja-JP" altLang="en-US" sz="1800" dirty="0" smtClean="0">
                <a:latin typeface="+mj-ea"/>
                <a:ea typeface="+mj-ea"/>
              </a:rPr>
              <a:t>科目履修して</a:t>
            </a:r>
            <a:r>
              <a:rPr lang="en-US" altLang="ja-JP" sz="1800" dirty="0" smtClean="0">
                <a:latin typeface="+mj-ea"/>
                <a:ea typeface="+mj-ea"/>
              </a:rPr>
              <a:t>3</a:t>
            </a:r>
            <a:r>
              <a:rPr lang="ja-JP" altLang="en-US" sz="1800" dirty="0" smtClean="0">
                <a:latin typeface="+mj-ea"/>
                <a:ea typeface="+mj-ea"/>
              </a:rPr>
              <a:t>科目</a:t>
            </a:r>
            <a:r>
              <a:rPr lang="en-US" altLang="ja-JP" sz="1800" dirty="0" smtClean="0">
                <a:latin typeface="+mj-ea"/>
                <a:ea typeface="+mj-ea"/>
              </a:rPr>
              <a:t>12</a:t>
            </a:r>
            <a:r>
              <a:rPr lang="ja-JP" altLang="en-US" sz="1800" dirty="0" smtClean="0">
                <a:latin typeface="+mj-ea"/>
                <a:ea typeface="+mj-ea"/>
              </a:rPr>
              <a:t>単位以上取得しないと卒業不可</a:t>
            </a:r>
            <a:endParaRPr lang="ja-JP" altLang="en-US" sz="1800" dirty="0">
              <a:latin typeface="+mj-ea"/>
              <a:ea typeface="+mj-ea"/>
            </a:endParaRPr>
          </a:p>
          <a:p>
            <a:pPr>
              <a:defRPr/>
            </a:pPr>
            <a:r>
              <a:rPr lang="zh-TW" altLang="en-US" sz="1800" dirty="0">
                <a:latin typeface="+mj-ea"/>
                <a:ea typeface="+mj-ea"/>
              </a:rPr>
              <a:t>（３</a:t>
            </a:r>
            <a:r>
              <a:rPr lang="zh-TW" altLang="en-US" sz="1800" dirty="0" smtClean="0">
                <a:latin typeface="+mj-ea"/>
                <a:ea typeface="+mj-ea"/>
              </a:rPr>
              <a:t>）</a:t>
            </a:r>
            <a:r>
              <a:rPr lang="ja-JP" altLang="en-US" sz="1800" dirty="0" smtClean="0">
                <a:latin typeface="+mj-ea"/>
                <a:ea typeface="+mj-ea"/>
              </a:rPr>
              <a:t>専門選択科目</a:t>
            </a:r>
            <a:endParaRPr lang="en-US" altLang="zh-TW" sz="1800" dirty="0">
              <a:latin typeface="+mj-ea"/>
              <a:ea typeface="+mj-ea"/>
            </a:endParaRPr>
          </a:p>
          <a:p>
            <a:pPr>
              <a:defRPr/>
            </a:pPr>
            <a:r>
              <a:rPr lang="ja-JP" altLang="en-US" sz="1800" dirty="0" smtClean="0">
                <a:latin typeface="+mj-ea"/>
                <a:ea typeface="+mj-ea"/>
              </a:rPr>
              <a:t>３</a:t>
            </a:r>
            <a:r>
              <a:rPr lang="ja-JP" altLang="en-US" sz="1800" dirty="0" smtClean="0">
                <a:solidFill>
                  <a:srgbClr val="C00000"/>
                </a:solidFill>
                <a:latin typeface="+mj-ea"/>
                <a:ea typeface="+mj-ea"/>
              </a:rPr>
              <a:t>． 自由科目、連環科目</a:t>
            </a:r>
            <a:r>
              <a:rPr lang="en-US" altLang="ja-JP" sz="1800" dirty="0" smtClean="0">
                <a:solidFill>
                  <a:srgbClr val="C00000"/>
                </a:solidFill>
                <a:latin typeface="+mj-ea"/>
                <a:ea typeface="+mj-ea"/>
              </a:rPr>
              <a:t> </a:t>
            </a:r>
            <a:endParaRPr lang="en-US" altLang="ja-JP" sz="1800" dirty="0">
              <a:solidFill>
                <a:srgbClr val="C00000"/>
              </a:solidFill>
              <a:latin typeface="+mj-ea"/>
              <a:ea typeface="+mj-ea"/>
            </a:endParaRPr>
          </a:p>
          <a:p>
            <a:pPr marL="457200" indent="-457200">
              <a:buAutoNum type="arabicParenBoth"/>
              <a:defRPr/>
            </a:pPr>
            <a:r>
              <a:rPr lang="ja-JP" altLang="en-US" sz="1800" dirty="0" smtClean="0">
                <a:latin typeface="+mj-ea"/>
                <a:ea typeface="+mj-ea"/>
              </a:rPr>
              <a:t>公開科目や留学生プログラムなどから</a:t>
            </a:r>
            <a:r>
              <a:rPr lang="en-US" altLang="ja-JP" sz="1800" dirty="0" smtClean="0">
                <a:latin typeface="+mj-ea"/>
                <a:ea typeface="+mj-ea"/>
              </a:rPr>
              <a:t>4</a:t>
            </a:r>
            <a:r>
              <a:rPr lang="ja-JP" altLang="en-US" sz="1800" dirty="0" smtClean="0">
                <a:latin typeface="+mj-ea"/>
                <a:ea typeface="+mj-ea"/>
              </a:rPr>
              <a:t>単位以上取得する</a:t>
            </a:r>
            <a:r>
              <a:rPr lang="ja-JP" altLang="en-US" sz="1800" dirty="0" smtClean="0">
                <a:latin typeface="+mj-ea"/>
                <a:ea typeface="+mj-ea"/>
              </a:rPr>
              <a:t>こと</a:t>
            </a:r>
            <a:endParaRPr lang="en-US" altLang="ja-JP" sz="1800" dirty="0" smtClean="0">
              <a:latin typeface="+mj-ea"/>
              <a:ea typeface="+mj-ea"/>
            </a:endParaRPr>
          </a:p>
          <a:p>
            <a:pPr marL="457200" indent="-457200">
              <a:buAutoNum type="arabicParenBoth"/>
              <a:defRPr/>
            </a:pPr>
            <a:endParaRPr lang="en-US" altLang="ja-JP" sz="1800" dirty="0" smtClean="0">
              <a:latin typeface="+mj-ea"/>
              <a:ea typeface="+mj-ea"/>
            </a:endParaRPr>
          </a:p>
          <a:p>
            <a:pPr marL="457200" indent="-457200">
              <a:buAutoNum type="arabicParenBoth"/>
              <a:defRPr/>
            </a:pPr>
            <a:endParaRPr lang="en-US" altLang="ja-JP" sz="1800" dirty="0" smtClean="0">
              <a:latin typeface="+mj-ea"/>
              <a:ea typeface="+mj-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512" y="0"/>
            <a:ext cx="8964488" cy="404664"/>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３</a:t>
            </a:r>
            <a:r>
              <a:rPr lang="en-US" altLang="ja-JP" sz="2000" b="1" dirty="0" smtClean="0">
                <a:solidFill>
                  <a:schemeClr val="tx1"/>
                </a:solidFill>
                <a:ea typeface="ＭＳ ゴシック" pitchFamily="49" charset="-128"/>
              </a:rPr>
              <a:t>. </a:t>
            </a:r>
            <a:r>
              <a:rPr lang="en-US" altLang="ja-JP" sz="2000" b="1" dirty="0" smtClean="0"/>
              <a:t>What are Grading Systems?  </a:t>
            </a:r>
            <a:r>
              <a:rPr lang="ja-JP" altLang="en-US" sz="2000" b="1" dirty="0" smtClean="0"/>
              <a:t>　</a:t>
            </a:r>
            <a:r>
              <a:rPr lang="ja-JP" altLang="en-US" sz="2000" b="1" dirty="0" smtClean="0">
                <a:latin typeface="+mj-ea"/>
              </a:rPr>
              <a:t>　</a:t>
            </a:r>
            <a:r>
              <a:rPr lang="ja-JP" altLang="en-US" sz="2000" b="1" dirty="0" smtClean="0">
                <a:solidFill>
                  <a:schemeClr val="tx1"/>
                </a:solidFill>
                <a:latin typeface="+mj-ea"/>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6</a:t>
            </a:fld>
            <a:endParaRPr lang="en-US" altLang="ja-JP"/>
          </a:p>
        </p:txBody>
      </p:sp>
      <p:sp>
        <p:nvSpPr>
          <p:cNvPr id="12291" name="Rectangle 5"/>
          <p:cNvSpPr>
            <a:spLocks noChangeArrowheads="1"/>
          </p:cNvSpPr>
          <p:nvPr/>
        </p:nvSpPr>
        <p:spPr bwMode="auto">
          <a:xfrm>
            <a:off x="0" y="476672"/>
            <a:ext cx="9144000" cy="8125301"/>
          </a:xfrm>
          <a:prstGeom prst="rect">
            <a:avLst/>
          </a:prstGeom>
          <a:noFill/>
          <a:ln w="9525">
            <a:noFill/>
            <a:miter lim="800000"/>
            <a:headEnd/>
            <a:tailEnd/>
          </a:ln>
        </p:spPr>
        <p:txBody>
          <a:bodyPr wrap="square">
            <a:spAutoFit/>
          </a:bodyPr>
          <a:lstStyle/>
          <a:p>
            <a:pPr marL="0" lvl="1"/>
            <a:r>
              <a:rPr lang="en-US" altLang="ja-JP" sz="1800" dirty="0" smtClean="0">
                <a:solidFill>
                  <a:srgbClr val="C00000"/>
                </a:solidFill>
              </a:rPr>
              <a:t>1. Evaluation </a:t>
            </a:r>
            <a:r>
              <a:rPr lang="en-US" altLang="ja-JP" sz="1800" dirty="0" smtClean="0">
                <a:solidFill>
                  <a:srgbClr val="C00000"/>
                </a:solidFill>
              </a:rPr>
              <a:t>criteria of University Installation Standard = to apply grades after periodical </a:t>
            </a:r>
            <a:r>
              <a:rPr lang="en-US" altLang="ja-JP" sz="1800" dirty="0" smtClean="0">
                <a:solidFill>
                  <a:srgbClr val="C00000"/>
                </a:solidFill>
              </a:rPr>
              <a:t>exam.</a:t>
            </a:r>
            <a:r>
              <a:rPr lang="en-US" altLang="ja-JP" sz="1800" dirty="0" smtClean="0"/>
              <a:t/>
            </a:r>
            <a:br>
              <a:rPr lang="en-US" altLang="ja-JP" sz="1800" dirty="0" smtClean="0"/>
            </a:br>
            <a:r>
              <a:rPr lang="en-US" altLang="ja-JP" sz="1800" dirty="0" smtClean="0"/>
              <a:t>“(a Unit) Article 27  The university shall give credits to students who have taken one class subject, by the exam.  But, it can give units by evaluating the outcomes of the studies by an appropriate method defined by the university, if the class subjects are set forth in Article 21, paragraph 3. “</a:t>
            </a:r>
            <a:br>
              <a:rPr lang="en-US" altLang="ja-JP" sz="1800" dirty="0" smtClean="0"/>
            </a:br>
            <a:r>
              <a:rPr lang="en-US" altLang="ja-JP" sz="1800" dirty="0" smtClean="0"/>
              <a:t>⇒ Be sure to perform periodic tests and give grades / units. The proportion is more than half.</a:t>
            </a:r>
            <a:br>
              <a:rPr lang="en-US" altLang="ja-JP" sz="1800" dirty="0" smtClean="0"/>
            </a:br>
            <a:r>
              <a:rPr lang="en-US" altLang="ja-JP" sz="1800" dirty="0" smtClean="0"/>
              <a:t>⇒ However, in courses (exercises, practical training, practical skills, etc.) that are not familiar with regular exams, grades may be given by methods other than regular exams, such as progress paper, graduation thesis, graduation production, experiment, practice.</a:t>
            </a:r>
            <a:br>
              <a:rPr lang="en-US" altLang="ja-JP" sz="1800" dirty="0" smtClean="0"/>
            </a:br>
            <a:r>
              <a:rPr lang="en-US" altLang="ja-JP" sz="1800" dirty="0" smtClean="0"/>
              <a:t>⇒ In addition to regular exams, intermediate tests, reports, attendance, in-class quizzes, etc. may be added, but they should be specified clearly to students beforehand</a:t>
            </a:r>
            <a:r>
              <a:rPr lang="en-US" altLang="ja-JP" sz="1800" dirty="0" smtClean="0"/>
              <a:t>.</a:t>
            </a:r>
          </a:p>
          <a:p>
            <a:pPr marL="0" lvl="1"/>
            <a:r>
              <a:rPr lang="en-US" altLang="ja-JP" sz="1800" dirty="0" smtClean="0"/>
              <a:t>⇒ </a:t>
            </a:r>
            <a:r>
              <a:rPr lang="en-US" altLang="ja-JP" sz="1800" dirty="0" smtClean="0"/>
              <a:t>Teachers </a:t>
            </a:r>
            <a:r>
              <a:rPr lang="en-US" altLang="ja-JP" sz="1800" dirty="0" smtClean="0"/>
              <a:t>can substitute for regular examination when comprehensively evaluating in-class exams, reports, attendance </a:t>
            </a:r>
            <a:r>
              <a:rPr lang="en-US" altLang="ja-JP" sz="1800" dirty="0" smtClean="0"/>
              <a:t>and others at </a:t>
            </a:r>
            <a:r>
              <a:rPr lang="en-US" altLang="ja-JP" sz="1800" dirty="0" err="1" smtClean="0"/>
              <a:t>Hosei</a:t>
            </a:r>
            <a:r>
              <a:rPr lang="en-US" altLang="ja-JP" sz="1800" dirty="0" smtClean="0"/>
              <a:t> University.</a:t>
            </a:r>
            <a:endParaRPr lang="en-US" altLang="ja-JP" sz="1800" dirty="0" smtClean="0"/>
          </a:p>
          <a:p>
            <a:pPr marL="0" lvl="1"/>
            <a:r>
              <a:rPr lang="en-US" altLang="ja-JP" sz="1800" dirty="0" smtClean="0">
                <a:solidFill>
                  <a:srgbClr val="C00000"/>
                </a:solidFill>
                <a:latin typeface="+mj-ea"/>
                <a:ea typeface="+mj-ea"/>
              </a:rPr>
              <a:t>1</a:t>
            </a:r>
            <a:r>
              <a:rPr lang="en-US" altLang="ja-JP" sz="1800" dirty="0" smtClean="0">
                <a:solidFill>
                  <a:srgbClr val="C00000"/>
                </a:solidFill>
                <a:latin typeface="+mj-ea"/>
                <a:ea typeface="+mj-ea"/>
              </a:rPr>
              <a:t>. </a:t>
            </a:r>
            <a:r>
              <a:rPr lang="ja-JP" altLang="en-US" sz="1800" dirty="0" smtClean="0">
                <a:solidFill>
                  <a:srgbClr val="C00000"/>
                </a:solidFill>
                <a:latin typeface="+mj-ea"/>
                <a:ea typeface="+mj-ea"/>
              </a:rPr>
              <a:t>大学設置基準の成績評価基準＝定期試験のうえ、成績を付けること</a:t>
            </a:r>
            <a:endParaRPr lang="en-US" altLang="ja-JP" sz="1800" dirty="0" smtClean="0">
              <a:solidFill>
                <a:srgbClr val="C00000"/>
              </a:solidFill>
              <a:latin typeface="+mj-ea"/>
              <a:ea typeface="+mj-ea"/>
            </a:endParaRPr>
          </a:p>
          <a:p>
            <a:r>
              <a:rPr lang="ja-JP" altLang="en-US" sz="1800" dirty="0" smtClean="0">
                <a:latin typeface="+mj-ea"/>
                <a:ea typeface="+mj-ea"/>
              </a:rPr>
              <a:t>「（単位の授与）第二十七条 　大学は、一の授業科目を履修した学生に対しては、</a:t>
            </a:r>
            <a:r>
              <a:rPr lang="ja-JP" altLang="en-US" sz="1800" dirty="0" smtClean="0">
                <a:solidFill>
                  <a:srgbClr val="C00000"/>
                </a:solidFill>
                <a:latin typeface="+mj-ea"/>
                <a:ea typeface="+mj-ea"/>
              </a:rPr>
              <a:t>試験の上単位を与える</a:t>
            </a:r>
            <a:r>
              <a:rPr lang="ja-JP" altLang="en-US" sz="1800" dirty="0" smtClean="0">
                <a:latin typeface="+mj-ea"/>
                <a:ea typeface="+mj-ea"/>
              </a:rPr>
              <a:t>ものとする。ただし、第二十一条第三項の授業科目については、</a:t>
            </a:r>
            <a:r>
              <a:rPr lang="ja-JP" altLang="en-US" sz="1800" dirty="0" smtClean="0">
                <a:solidFill>
                  <a:srgbClr val="C00000"/>
                </a:solidFill>
                <a:latin typeface="+mj-ea"/>
                <a:ea typeface="+mj-ea"/>
              </a:rPr>
              <a:t>大学の定める適切な方法により学修の成果を評価して単位を与える</a:t>
            </a:r>
            <a:r>
              <a:rPr lang="ja-JP" altLang="en-US" sz="1800" dirty="0" smtClean="0">
                <a:latin typeface="+mj-ea"/>
                <a:ea typeface="+mj-ea"/>
              </a:rPr>
              <a:t>ことができる。」</a:t>
            </a:r>
            <a:endParaRPr lang="en-US" altLang="ja-JP" sz="1800" dirty="0" smtClean="0">
              <a:solidFill>
                <a:srgbClr val="C00000"/>
              </a:solidFill>
              <a:latin typeface="+mj-ea"/>
              <a:ea typeface="+mj-ea"/>
            </a:endParaRPr>
          </a:p>
          <a:p>
            <a:pPr marL="457200" indent="-457200">
              <a:defRPr/>
            </a:pPr>
            <a:r>
              <a:rPr lang="ja-JP" altLang="en-US" sz="1800" dirty="0" smtClean="0">
                <a:latin typeface="+mj-ea"/>
                <a:ea typeface="+mj-ea"/>
              </a:rPr>
              <a:t>⇒必ず定期試験をしたうえで、成績・単位を付けること。割合は半分以上。</a:t>
            </a:r>
            <a:endParaRPr lang="en-US" altLang="ja-JP" sz="1800" dirty="0" smtClean="0">
              <a:latin typeface="+mj-ea"/>
              <a:ea typeface="+mj-ea"/>
            </a:endParaRPr>
          </a:p>
          <a:p>
            <a:pPr marL="457200" indent="-457200">
              <a:defRPr/>
            </a:pPr>
            <a:r>
              <a:rPr lang="ja-JP" altLang="en-US" sz="1800" dirty="0" smtClean="0">
                <a:latin typeface="+mj-ea"/>
                <a:ea typeface="+mj-ea"/>
              </a:rPr>
              <a:t>⇒ ただし定期試験が馴染まない科目（演習、実習、実技など）では、定期試験以外の進級論文、卒業論文、卒業制作、実験、実習、などの方法で成績を付けてもよい。</a:t>
            </a:r>
            <a:endParaRPr lang="en-US" altLang="ja-JP" sz="1800" dirty="0" smtClean="0">
              <a:latin typeface="+mj-ea"/>
              <a:ea typeface="+mj-ea"/>
            </a:endParaRPr>
          </a:p>
          <a:p>
            <a:pPr marL="457200" indent="-457200">
              <a:defRPr/>
            </a:pPr>
            <a:r>
              <a:rPr lang="ja-JP" altLang="en-US" sz="1800" dirty="0" smtClean="0">
                <a:latin typeface="+mj-ea"/>
                <a:ea typeface="+mj-ea"/>
              </a:rPr>
              <a:t>⇒定期試験以外に、中間小テスト、レポート、出席、授業内クイズ、などを加点してもよいが、事前に明示すること</a:t>
            </a:r>
            <a:r>
              <a:rPr lang="ja-JP" altLang="en-US" sz="1800" dirty="0" smtClean="0">
                <a:latin typeface="+mj-ea"/>
                <a:ea typeface="+mj-ea"/>
              </a:rPr>
              <a:t>。</a:t>
            </a:r>
            <a:endParaRPr lang="en-US" altLang="ja-JP" sz="1800" dirty="0" smtClean="0">
              <a:latin typeface="+mj-ea"/>
              <a:ea typeface="+mj-ea"/>
            </a:endParaRPr>
          </a:p>
          <a:p>
            <a:pPr marL="457200" indent="-457200">
              <a:defRPr/>
            </a:pPr>
            <a:r>
              <a:rPr lang="ja-JP" altLang="en-US" sz="1800" dirty="0" smtClean="0">
                <a:latin typeface="+mj-ea"/>
                <a:ea typeface="+mj-ea"/>
              </a:rPr>
              <a:t>⇒法政大学では、授業内試験、レポート、出席などを総合的に評価する場合は、定期試験に代替することができる</a:t>
            </a:r>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j-ea"/>
              <a:ea typeface="+mj-ea"/>
            </a:endParaRPr>
          </a:p>
          <a:p>
            <a:endParaRPr lang="en-US" altLang="ja-JP" sz="18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512" y="0"/>
            <a:ext cx="8278688" cy="620688"/>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３</a:t>
            </a:r>
            <a:r>
              <a:rPr lang="en-US" altLang="ja-JP" sz="2000" b="1" dirty="0" smtClean="0">
                <a:solidFill>
                  <a:schemeClr val="tx1"/>
                </a:solidFill>
                <a:latin typeface="+mn-lt"/>
                <a:ea typeface="ＭＳ ゴシック" pitchFamily="49" charset="-128"/>
              </a:rPr>
              <a:t>B</a:t>
            </a:r>
            <a:r>
              <a:rPr lang="en-US" altLang="ja-JP" sz="2000" b="1" dirty="0" smtClean="0">
                <a:solidFill>
                  <a:schemeClr val="tx1"/>
                </a:solidFill>
                <a:ea typeface="ＭＳ ゴシック" pitchFamily="49" charset="-128"/>
              </a:rPr>
              <a:t>. </a:t>
            </a:r>
            <a:r>
              <a:rPr lang="en-US" altLang="ja-JP" sz="2000" b="1" dirty="0" smtClean="0"/>
              <a:t>What are Grading Systems?  </a:t>
            </a:r>
            <a:r>
              <a:rPr lang="ja-JP" altLang="en-US" sz="2000" b="1" dirty="0" smtClean="0"/>
              <a:t>　　</a:t>
            </a:r>
            <a:r>
              <a:rPr lang="ja-JP" altLang="en-US" sz="2000" b="1" dirty="0" smtClean="0">
                <a:solidFill>
                  <a:schemeClr val="tx1"/>
                </a:solidFill>
                <a:latin typeface="ＭＳ 明朝" charset="-128"/>
                <a:ea typeface="ＭＳ ゴシック" pitchFamily="49" charset="-128"/>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7</a:t>
            </a:fld>
            <a:endParaRPr lang="en-US" altLang="ja-JP"/>
          </a:p>
        </p:txBody>
      </p:sp>
      <p:sp>
        <p:nvSpPr>
          <p:cNvPr id="12291" name="Rectangle 5"/>
          <p:cNvSpPr>
            <a:spLocks noChangeArrowheads="1"/>
          </p:cNvSpPr>
          <p:nvPr/>
        </p:nvSpPr>
        <p:spPr bwMode="auto">
          <a:xfrm>
            <a:off x="0" y="476673"/>
            <a:ext cx="9001125" cy="7171194"/>
          </a:xfrm>
          <a:prstGeom prst="rect">
            <a:avLst/>
          </a:prstGeom>
          <a:noFill/>
          <a:ln w="9525">
            <a:noFill/>
            <a:miter lim="800000"/>
            <a:headEnd/>
            <a:tailEnd/>
          </a:ln>
        </p:spPr>
        <p:txBody>
          <a:bodyPr wrap="square">
            <a:spAutoFit/>
          </a:bodyPr>
          <a:lstStyle/>
          <a:p>
            <a:r>
              <a:rPr lang="en-US" altLang="ja-JP" sz="2000" dirty="0" smtClean="0"/>
              <a:t>2. </a:t>
            </a:r>
            <a:r>
              <a:rPr lang="en-US" altLang="ja-JP" sz="2000" dirty="0" smtClean="0">
                <a:solidFill>
                  <a:srgbClr val="C00000"/>
                </a:solidFill>
              </a:rPr>
              <a:t>Method and contents of classes, annual plan of classes should be clearly shown to students beforehand</a:t>
            </a:r>
            <a:br>
              <a:rPr lang="en-US" altLang="ja-JP" sz="2000" dirty="0" smtClean="0">
                <a:solidFill>
                  <a:srgbClr val="C00000"/>
                </a:solidFill>
              </a:rPr>
            </a:br>
            <a:r>
              <a:rPr lang="en-US" altLang="ja-JP" sz="2000" dirty="0" smtClean="0">
                <a:solidFill>
                  <a:srgbClr val="C00000"/>
                </a:solidFill>
              </a:rPr>
              <a:t>Article 25 - 2 The university shall clearly state to the students the method and contents of classes and the plan of classes for a year in advance.</a:t>
            </a:r>
            <a:r>
              <a:rPr lang="en-US" altLang="ja-JP" sz="2000" dirty="0" smtClean="0"/>
              <a:t/>
            </a:r>
            <a:br>
              <a:rPr lang="en-US" altLang="ja-JP" sz="2000" dirty="0" smtClean="0"/>
            </a:br>
            <a:r>
              <a:rPr lang="en-US" altLang="ja-JP" sz="2000" dirty="0" smtClean="0"/>
              <a:t>⇒ It is illegal to do or require something that is not explicitly stated in the syllabus or at the time of opening lecture. After listening to the requests of all members in the class questionnaire, teachers should reflect them on the classes in the following year.</a:t>
            </a:r>
            <a:br>
              <a:rPr lang="en-US" altLang="ja-JP" sz="2000" dirty="0" smtClean="0"/>
            </a:br>
            <a:r>
              <a:rPr lang="en-US" altLang="ja-JP" sz="2000" dirty="0" smtClean="0"/>
              <a:t>⇒ Students who do not agree with the syllabus or explanation at the opening class are able to take another course or the same course in the following academic year (class designation will disappear) without registering for the course this year.</a:t>
            </a:r>
          </a:p>
          <a:p>
            <a:endParaRPr lang="en-US" altLang="ja-JP" sz="2000" dirty="0" smtClean="0">
              <a:latin typeface="+mj-ea"/>
              <a:ea typeface="+mj-ea"/>
            </a:endParaRPr>
          </a:p>
          <a:p>
            <a:r>
              <a:rPr lang="ja-JP" altLang="en-US" sz="1800" dirty="0" smtClean="0">
                <a:latin typeface="+mj-ea"/>
                <a:ea typeface="+mj-ea"/>
              </a:rPr>
              <a:t>２．</a:t>
            </a:r>
            <a:r>
              <a:rPr lang="ja-JP" altLang="en-US" sz="1800" dirty="0" smtClean="0">
                <a:solidFill>
                  <a:srgbClr val="C00000"/>
                </a:solidFill>
                <a:latin typeface="+mj-ea"/>
                <a:ea typeface="+mj-ea"/>
              </a:rPr>
              <a:t>授業の方法、内容、授業計画はあらかじめ明示すること </a:t>
            </a:r>
          </a:p>
          <a:p>
            <a:r>
              <a:rPr lang="ja-JP" altLang="en-US" sz="1800" dirty="0" smtClean="0">
                <a:solidFill>
                  <a:srgbClr val="C00000"/>
                </a:solidFill>
                <a:latin typeface="+mj-ea"/>
                <a:ea typeface="+mj-ea"/>
              </a:rPr>
              <a:t>「（成績評価基準等の明示等）第二十五条の二　大学は、学生に対して、授業の方法及び内容並びに一年間の授業の計画をあらかじめ明示するものとする。</a:t>
            </a:r>
          </a:p>
          <a:p>
            <a:endParaRPr lang="ja-JP" altLang="en-US" sz="1800" dirty="0" smtClean="0">
              <a:latin typeface="+mj-ea"/>
              <a:ea typeface="+mj-ea"/>
            </a:endParaRPr>
          </a:p>
          <a:p>
            <a:r>
              <a:rPr lang="ja-JP" altLang="en-US" sz="1800" dirty="0" smtClean="0">
                <a:latin typeface="+mj-ea"/>
                <a:ea typeface="+mj-ea"/>
              </a:rPr>
              <a:t>⇒予めシラバスや開講時説明で明示してないことを、行うことまたは要求することは、違法となる。授業アンケートで全員の要望を聞いた上で、翌年度の授業に反映する規則。</a:t>
            </a:r>
          </a:p>
          <a:p>
            <a:r>
              <a:rPr lang="ja-JP" altLang="en-US" sz="1800" dirty="0" smtClean="0">
                <a:latin typeface="+mj-ea"/>
                <a:ea typeface="+mj-ea"/>
              </a:rPr>
              <a:t>⇒予めシラバスや開講時説明で明示したことを了承できない学生は、履修登録しないで、別の科目や、翌年度の同科目（クラス指定がなくなる）を履修する権利がある。</a:t>
            </a:r>
            <a:endParaRPr lang="en-US" altLang="ja-JP" sz="1800" dirty="0" smtClean="0">
              <a:latin typeface="+mj-ea"/>
              <a:ea typeface="+mj-ea"/>
            </a:endParaRPr>
          </a:p>
          <a:p>
            <a:endParaRPr lang="en-US" altLang="ja-JP" sz="2000" dirty="0" smtClean="0">
              <a:latin typeface="+mj-ea"/>
              <a:ea typeface="+mj-ea"/>
            </a:endParaRPr>
          </a:p>
          <a:p>
            <a:endParaRPr lang="en-US" altLang="ja-JP" sz="2000" dirty="0" smtClean="0">
              <a:latin typeface="+mj-ea"/>
              <a:ea typeface="+mj-ea"/>
            </a:endParaRPr>
          </a:p>
          <a:p>
            <a:endParaRPr lang="en-US" altLang="ja-JP" sz="2000" dirty="0" smtClean="0">
              <a:latin typeface="+mj-ea"/>
              <a:ea typeface="+mj-ea"/>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512" y="0"/>
            <a:ext cx="8278688" cy="476672"/>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３</a:t>
            </a:r>
            <a:r>
              <a:rPr lang="en-US" altLang="ja-JP" sz="2000" b="1" dirty="0" smtClean="0">
                <a:solidFill>
                  <a:schemeClr val="tx1"/>
                </a:solidFill>
                <a:latin typeface="+mn-lt"/>
                <a:ea typeface="ＭＳ ゴシック" pitchFamily="49" charset="-128"/>
              </a:rPr>
              <a:t>C</a:t>
            </a:r>
            <a:r>
              <a:rPr lang="en-US" altLang="ja-JP" sz="2000" b="1" dirty="0" smtClean="0">
                <a:solidFill>
                  <a:schemeClr val="tx1"/>
                </a:solidFill>
                <a:ea typeface="ＭＳ ゴシック" pitchFamily="49" charset="-128"/>
              </a:rPr>
              <a:t>. </a:t>
            </a:r>
            <a:r>
              <a:rPr lang="en-US" altLang="ja-JP" sz="2000" b="1" dirty="0" smtClean="0"/>
              <a:t>What are Grading Systems?  </a:t>
            </a:r>
            <a:r>
              <a:rPr lang="ja-JP" altLang="en-US" sz="2000" b="1" dirty="0" smtClean="0"/>
              <a:t>　　</a:t>
            </a:r>
            <a:r>
              <a:rPr lang="ja-JP" altLang="en-US" sz="2000" b="1" dirty="0" smtClean="0">
                <a:solidFill>
                  <a:schemeClr val="tx1"/>
                </a:solidFill>
                <a:latin typeface="HG明朝E" pitchFamily="17" charset="-128"/>
                <a:ea typeface="HG明朝E" pitchFamily="17" charset="-128"/>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8</a:t>
            </a:fld>
            <a:endParaRPr lang="en-US" altLang="ja-JP"/>
          </a:p>
        </p:txBody>
      </p:sp>
      <p:sp>
        <p:nvSpPr>
          <p:cNvPr id="12291" name="Rectangle 5"/>
          <p:cNvSpPr>
            <a:spLocks noChangeArrowheads="1"/>
          </p:cNvSpPr>
          <p:nvPr/>
        </p:nvSpPr>
        <p:spPr bwMode="auto">
          <a:xfrm>
            <a:off x="0" y="476672"/>
            <a:ext cx="9144000" cy="6863417"/>
          </a:xfrm>
          <a:prstGeom prst="rect">
            <a:avLst/>
          </a:prstGeom>
          <a:noFill/>
          <a:ln w="9525">
            <a:noFill/>
            <a:miter lim="800000"/>
            <a:headEnd/>
            <a:tailEnd/>
          </a:ln>
        </p:spPr>
        <p:txBody>
          <a:bodyPr wrap="square">
            <a:spAutoFit/>
          </a:bodyPr>
          <a:lstStyle/>
          <a:p>
            <a:r>
              <a:rPr lang="en-US" altLang="ja-JP" sz="1800" dirty="0" smtClean="0">
                <a:solidFill>
                  <a:srgbClr val="C00000"/>
                </a:solidFill>
              </a:rPr>
              <a:t>3. Grading criteria shall ensure objectivity and rigor</a:t>
            </a:r>
            <a:r>
              <a:rPr lang="en-US" altLang="ja-JP" sz="1800" dirty="0" smtClean="0"/>
              <a:t/>
            </a:r>
            <a:br>
              <a:rPr lang="en-US" altLang="ja-JP" sz="1800" dirty="0" smtClean="0"/>
            </a:br>
            <a:r>
              <a:rPr lang="en-US" altLang="ja-JP" sz="1800" dirty="0" smtClean="0"/>
              <a:t>Article 25 - 2 (2) The university, in order to ensure objectivity and rigor, in evaluating the outcome of the academic achievement and approval of graduation, shall specify and clarify the standards in advance to the student and make appropriate evaluation and approval on the basis of these standards. “</a:t>
            </a:r>
            <a:br>
              <a:rPr lang="en-US" altLang="ja-JP" sz="1800" dirty="0" smtClean="0"/>
            </a:br>
            <a:r>
              <a:rPr lang="en-US" altLang="ja-JP" sz="1800" dirty="0" smtClean="0"/>
              <a:t>⇒ If the score elements of each person are independently and identically distributed, the score distribution infinitely approaches the normal distribution as the number of students increases.</a:t>
            </a:r>
            <a:br>
              <a:rPr lang="en-US" altLang="ja-JP" sz="1800" dirty="0" smtClean="0"/>
            </a:br>
            <a:r>
              <a:rPr lang="en-US" altLang="ja-JP" sz="1800" dirty="0" smtClean="0"/>
              <a:t>⇒ Therefore, it is objective and strict to put the grade distribution closely in line with the objective score distribution. If the score distribution is a normal distribution, the grade distribution should also be a normal distribution. Do not distort it by the subjectivity of teachers.</a:t>
            </a:r>
            <a:endParaRPr lang="en-US" altLang="ja-JP" sz="1800" dirty="0" smtClean="0">
              <a:latin typeface="+mj-ea"/>
            </a:endParaRPr>
          </a:p>
          <a:p>
            <a:endParaRPr lang="en-US" altLang="ja-JP" sz="1800" dirty="0" smtClean="0"/>
          </a:p>
          <a:p>
            <a:r>
              <a:rPr lang="ja-JP" altLang="en-US" sz="1800" dirty="0" smtClean="0">
                <a:solidFill>
                  <a:srgbClr val="C00000"/>
                </a:solidFill>
                <a:latin typeface="+mj-ea"/>
                <a:ea typeface="+mj-ea"/>
              </a:rPr>
              <a:t>３．成績評価基準は、客観性及び厳格性を確保すること</a:t>
            </a:r>
          </a:p>
          <a:p>
            <a:r>
              <a:rPr lang="ja-JP" altLang="en-US" sz="1800" dirty="0" smtClean="0">
                <a:latin typeface="+mj-ea"/>
                <a:ea typeface="+mj-ea"/>
              </a:rPr>
              <a:t>「（成績評価基準等の明示等）第二十五条の二　２　大学は、学修の成果に係る評価及び卒業の認定に当たっては、客観性及び厳格性を確保するため、学生に対してその基準をあらかじめ明示するとともに、当該基準にしたがって適切に行うものとする。」 </a:t>
            </a:r>
            <a:endParaRPr lang="en-US" altLang="ja-JP" sz="1800" dirty="0" smtClean="0">
              <a:latin typeface="+mj-ea"/>
              <a:ea typeface="+mj-ea"/>
            </a:endParaRPr>
          </a:p>
          <a:p>
            <a:r>
              <a:rPr lang="ja-JP" altLang="en-US" sz="1800" dirty="0" smtClean="0">
                <a:latin typeface="+mj-ea"/>
                <a:ea typeface="+mj-ea"/>
              </a:rPr>
              <a:t>⇒各人の得点を構成する要素が独立同定の分布（</a:t>
            </a:r>
            <a:r>
              <a:rPr lang="en-US" altLang="ja-JP" sz="1800" dirty="0" smtClean="0">
                <a:latin typeface="+mj-ea"/>
                <a:ea typeface="+mj-ea"/>
              </a:rPr>
              <a:t>independently and identically distributed:</a:t>
            </a:r>
            <a:r>
              <a:rPr lang="ja-JP" altLang="en-US" sz="1800" dirty="0" smtClean="0">
                <a:latin typeface="+mj-ea"/>
                <a:ea typeface="+mj-ea"/>
              </a:rPr>
              <a:t> </a:t>
            </a:r>
            <a:r>
              <a:rPr lang="en-US" altLang="ja-JP" sz="1800" dirty="0" err="1" smtClean="0">
                <a:latin typeface="+mj-ea"/>
                <a:ea typeface="+mj-ea"/>
              </a:rPr>
              <a:t>i.i.d</a:t>
            </a:r>
            <a:r>
              <a:rPr lang="en-US" altLang="ja-JP" sz="1800" dirty="0" smtClean="0">
                <a:latin typeface="+mj-ea"/>
                <a:ea typeface="+mj-ea"/>
              </a:rPr>
              <a:t>.</a:t>
            </a:r>
            <a:r>
              <a:rPr lang="ja-JP" altLang="en-US" sz="1800" dirty="0" smtClean="0">
                <a:latin typeface="+mj-ea"/>
                <a:ea typeface="+mj-ea"/>
              </a:rPr>
              <a:t>）であれば、得点分布は受講者が多くなれば正規分布に無限に近付く</a:t>
            </a:r>
          </a:p>
          <a:p>
            <a:r>
              <a:rPr lang="ja-JP" altLang="en-US" sz="1800" dirty="0" smtClean="0">
                <a:latin typeface="+mj-ea"/>
                <a:ea typeface="+mj-ea"/>
              </a:rPr>
              <a:t>⇒よって成績分布は、客観的な得点分布と厳格に一致するようにつけるのが客観的で厳格である。得点分布が正規分布ならば、成績分布も正規分布でなければならない。絶対評価基準に基づいて教員の主観により成績分布を歪めることは、違法である。</a:t>
            </a:r>
            <a:endParaRPr lang="en-US" altLang="ja-JP" sz="1800" dirty="0" smtClean="0">
              <a:latin typeface="+mj-ea"/>
              <a:ea typeface="+mj-ea"/>
            </a:endParaRPr>
          </a:p>
          <a:p>
            <a:endParaRPr lang="en-US" altLang="ja-JP" sz="2000" dirty="0" smtClean="0">
              <a:latin typeface="+mj-ea"/>
              <a:ea typeface="+mj-ea"/>
            </a:endParaRPr>
          </a:p>
          <a:p>
            <a:endParaRPr lang="en-US" altLang="ja-JP" sz="2000" dirty="0" smtClean="0">
              <a:latin typeface="+mj-ea"/>
              <a:ea typeface="+mj-ea"/>
            </a:endParaRPr>
          </a:p>
          <a:p>
            <a:endParaRPr lang="en-US" altLang="ja-JP" sz="2000" dirty="0" smtClean="0">
              <a:latin typeface="+mj-ea"/>
              <a:ea typeface="+mj-ea"/>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964488" cy="404664"/>
          </a:xfrm>
        </p:spPr>
        <p:txBody>
          <a:bodyPr>
            <a:normAutofit/>
          </a:bodyPr>
          <a:lstStyle/>
          <a:p>
            <a:pPr eaLnBrk="1" fontAlgn="auto" hangingPunct="1">
              <a:spcAft>
                <a:spcPts val="0"/>
              </a:spcAft>
              <a:defRPr/>
            </a:pPr>
            <a:r>
              <a:rPr lang="ja-JP" altLang="en-US" sz="2000" b="1" dirty="0" smtClean="0">
                <a:solidFill>
                  <a:schemeClr val="tx1"/>
                </a:solidFill>
                <a:latin typeface="+mn-lt"/>
                <a:ea typeface="ＭＳ ゴシック" pitchFamily="49" charset="-128"/>
              </a:rPr>
              <a:t>３</a:t>
            </a:r>
            <a:r>
              <a:rPr lang="en-US" altLang="ja-JP" sz="2000" b="1" dirty="0" smtClean="0">
                <a:solidFill>
                  <a:schemeClr val="tx1"/>
                </a:solidFill>
                <a:latin typeface="+mn-lt"/>
                <a:ea typeface="ＭＳ ゴシック" pitchFamily="49" charset="-128"/>
              </a:rPr>
              <a:t>D</a:t>
            </a:r>
            <a:r>
              <a:rPr lang="en-US" altLang="ja-JP" sz="2000" b="1" dirty="0" smtClean="0">
                <a:solidFill>
                  <a:schemeClr val="tx1"/>
                </a:solidFill>
                <a:ea typeface="ＭＳ ゴシック" pitchFamily="49" charset="-128"/>
              </a:rPr>
              <a:t>. </a:t>
            </a:r>
            <a:r>
              <a:rPr lang="en-US" altLang="ja-JP" sz="2000" b="1" dirty="0" smtClean="0"/>
              <a:t>What are Grading Systems?</a:t>
            </a:r>
            <a:r>
              <a:rPr lang="ja-JP" altLang="en-US" sz="2000" b="1" dirty="0" smtClean="0"/>
              <a:t>　　　</a:t>
            </a:r>
            <a:r>
              <a:rPr lang="ja-JP" altLang="en-US" sz="2000" b="1" dirty="0" smtClean="0">
                <a:solidFill>
                  <a:schemeClr val="tx1"/>
                </a:solidFill>
                <a:latin typeface="HG明朝E" pitchFamily="17" charset="-128"/>
                <a:ea typeface="HG明朝E" pitchFamily="17" charset="-128"/>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9</a:t>
            </a:fld>
            <a:endParaRPr lang="en-US" altLang="ja-JP"/>
          </a:p>
        </p:txBody>
      </p:sp>
      <p:sp>
        <p:nvSpPr>
          <p:cNvPr id="12291" name="Rectangle 5"/>
          <p:cNvSpPr>
            <a:spLocks noChangeArrowheads="1"/>
          </p:cNvSpPr>
          <p:nvPr/>
        </p:nvSpPr>
        <p:spPr bwMode="auto">
          <a:xfrm>
            <a:off x="0" y="476672"/>
            <a:ext cx="9001125" cy="6370975"/>
          </a:xfrm>
          <a:prstGeom prst="rect">
            <a:avLst/>
          </a:prstGeom>
          <a:noFill/>
          <a:ln w="9525">
            <a:noFill/>
            <a:miter lim="800000"/>
            <a:headEnd/>
            <a:tailEnd/>
          </a:ln>
        </p:spPr>
        <p:txBody>
          <a:bodyPr wrap="square">
            <a:spAutoFit/>
          </a:bodyPr>
          <a:lstStyle/>
          <a:p>
            <a:r>
              <a:rPr lang="en-US" altLang="ja-JP" sz="2000" dirty="0" smtClean="0">
                <a:solidFill>
                  <a:srgbClr val="FF0000"/>
                </a:solidFill>
              </a:rPr>
              <a:t>4. How to evaluate the grade objectively and rigorously</a:t>
            </a:r>
          </a:p>
          <a:p>
            <a:r>
              <a:rPr lang="en-US" altLang="ja-JP" sz="1800" dirty="0" smtClean="0"/>
              <a:t>Relative evaluation using standard score SS is the most objective and strict</a:t>
            </a:r>
            <a:br>
              <a:rPr lang="en-US" altLang="ja-JP" sz="1800" dirty="0" smtClean="0"/>
            </a:br>
            <a:r>
              <a:rPr lang="en-US" altLang="ja-JP" sz="1800" dirty="0" smtClean="0">
                <a:solidFill>
                  <a:srgbClr val="FF0000"/>
                </a:solidFill>
              </a:rPr>
              <a:t>Standard score T</a:t>
            </a:r>
            <a:r>
              <a:rPr lang="en-US" altLang="ja-JP" sz="1800" i="1" baseline="-25000" dirty="0" smtClean="0">
                <a:solidFill>
                  <a:srgbClr val="FF0000"/>
                </a:solidFill>
              </a:rPr>
              <a:t>i</a:t>
            </a:r>
            <a:r>
              <a:rPr lang="ja-JP" altLang="ja-JP" sz="1800" dirty="0" smtClean="0">
                <a:solidFill>
                  <a:srgbClr val="FF0000"/>
                </a:solidFill>
              </a:rPr>
              <a:t>＝</a:t>
            </a:r>
            <a:r>
              <a:rPr lang="en-US" altLang="ja-JP" sz="1800" dirty="0" smtClean="0">
                <a:solidFill>
                  <a:srgbClr val="FF0000"/>
                </a:solidFill>
              </a:rPr>
              <a:t>50+10*</a:t>
            </a:r>
            <a:r>
              <a:rPr lang="ja-JP" altLang="ja-JP" sz="1800" dirty="0" smtClean="0">
                <a:solidFill>
                  <a:srgbClr val="FF0000"/>
                </a:solidFill>
              </a:rPr>
              <a:t>（</a:t>
            </a:r>
            <a:r>
              <a:rPr lang="en-US" altLang="ja-JP" sz="1800" dirty="0" smtClean="0">
                <a:solidFill>
                  <a:srgbClr val="FF0000"/>
                </a:solidFill>
              </a:rPr>
              <a:t>score </a:t>
            </a:r>
            <a:r>
              <a:rPr lang="en-US" altLang="ja-JP" sz="1800" dirty="0" smtClean="0">
                <a:solidFill>
                  <a:srgbClr val="FF0000"/>
                </a:solidFill>
              </a:rPr>
              <a:t>x</a:t>
            </a:r>
            <a:r>
              <a:rPr lang="en-US" altLang="ja-JP" sz="1800" i="1" baseline="-25000" dirty="0" smtClean="0">
                <a:solidFill>
                  <a:srgbClr val="FF0000"/>
                </a:solidFill>
              </a:rPr>
              <a:t>i</a:t>
            </a:r>
            <a:r>
              <a:rPr lang="ja-JP" altLang="ja-JP" sz="1800" i="1" dirty="0" smtClean="0">
                <a:solidFill>
                  <a:srgbClr val="FF0000"/>
                </a:solidFill>
              </a:rPr>
              <a:t>－</a:t>
            </a:r>
            <a:r>
              <a:rPr lang="en-US" altLang="ja-JP" sz="1800" dirty="0" smtClean="0">
                <a:solidFill>
                  <a:srgbClr val="FF0000"/>
                </a:solidFill>
              </a:rPr>
              <a:t>mean</a:t>
            </a:r>
            <a:r>
              <a:rPr lang="en-US" altLang="ja-JP" sz="1800" i="1" dirty="0" smtClean="0">
                <a:solidFill>
                  <a:srgbClr val="FF0000"/>
                </a:solidFill>
              </a:rPr>
              <a:t> </a:t>
            </a:r>
            <a:r>
              <a:rPr lang="en-US" altLang="ja-JP" sz="1800" dirty="0" smtClean="0">
                <a:solidFill>
                  <a:srgbClr val="FF0000"/>
                </a:solidFill>
              </a:rPr>
              <a:t>μ</a:t>
            </a:r>
            <a:r>
              <a:rPr lang="ja-JP" altLang="ja-JP" sz="1800" dirty="0" smtClean="0">
                <a:solidFill>
                  <a:srgbClr val="FF0000"/>
                </a:solidFill>
              </a:rPr>
              <a:t>）／</a:t>
            </a:r>
            <a:r>
              <a:rPr lang="en-US" altLang="ja-JP" sz="1800" dirty="0" smtClean="0">
                <a:solidFill>
                  <a:srgbClr val="FF0000"/>
                </a:solidFill>
              </a:rPr>
              <a:t>standard deviation σ</a:t>
            </a:r>
            <a:endParaRPr lang="ja-JP" altLang="ja-JP" sz="1800" dirty="0" smtClean="0">
              <a:solidFill>
                <a:srgbClr val="FF0000"/>
              </a:solidFill>
            </a:endParaRPr>
          </a:p>
          <a:p>
            <a:r>
              <a:rPr lang="ja-JP" altLang="en-US" sz="1800" dirty="0" smtClean="0">
                <a:solidFill>
                  <a:srgbClr val="FF0000"/>
                </a:solidFill>
              </a:rPr>
              <a:t>　　　　　　</a:t>
            </a:r>
            <a:r>
              <a:rPr lang="ja-JP" altLang="ja-JP" sz="1800" dirty="0" smtClean="0">
                <a:solidFill>
                  <a:srgbClr val="FF0000"/>
                </a:solidFill>
              </a:rPr>
              <a:t>＝</a:t>
            </a:r>
            <a:r>
              <a:rPr lang="en-US" altLang="ja-JP" sz="1800" dirty="0" smtClean="0">
                <a:solidFill>
                  <a:srgbClr val="FF0000"/>
                </a:solidFill>
              </a:rPr>
              <a:t>50+10*deviation </a:t>
            </a:r>
            <a:r>
              <a:rPr lang="en-US" altLang="ja-JP" sz="1800" dirty="0" err="1" smtClean="0">
                <a:solidFill>
                  <a:srgbClr val="FF0000"/>
                </a:solidFill>
              </a:rPr>
              <a:t>d</a:t>
            </a:r>
            <a:r>
              <a:rPr lang="en-US" altLang="ja-JP" sz="1800" i="1" baseline="-25000" dirty="0" err="1" smtClean="0">
                <a:solidFill>
                  <a:srgbClr val="FF0000"/>
                </a:solidFill>
              </a:rPr>
              <a:t>i</a:t>
            </a:r>
            <a:r>
              <a:rPr lang="ja-JP" altLang="ja-JP" sz="1800" dirty="0" smtClean="0">
                <a:solidFill>
                  <a:srgbClr val="FF0000"/>
                </a:solidFill>
              </a:rPr>
              <a:t>／</a:t>
            </a:r>
            <a:r>
              <a:rPr lang="en-US" altLang="ja-JP" sz="1800" dirty="0" smtClean="0">
                <a:solidFill>
                  <a:srgbClr val="FF0000"/>
                </a:solidFill>
              </a:rPr>
              <a:t>standard deviation σ </a:t>
            </a:r>
            <a:endParaRPr lang="ja-JP" altLang="ja-JP" sz="1800" dirty="0" smtClean="0">
              <a:solidFill>
                <a:srgbClr val="FF0000"/>
              </a:solidFill>
            </a:endParaRPr>
          </a:p>
          <a:p>
            <a:r>
              <a:rPr lang="el-GR" altLang="ja-JP" sz="1800" dirty="0" smtClean="0"/>
              <a:t/>
            </a:r>
            <a:br>
              <a:rPr lang="el-GR" altLang="ja-JP" sz="1800" dirty="0" smtClean="0"/>
            </a:br>
            <a:r>
              <a:rPr lang="el-GR" altLang="ja-JP" sz="1800" dirty="0" smtClean="0"/>
              <a:t>(</a:t>
            </a:r>
            <a:r>
              <a:rPr lang="en-US" altLang="ja-JP" sz="1800" dirty="0" smtClean="0"/>
              <a:t>Table) Grade evaluation distribution when the average point </a:t>
            </a:r>
            <a:r>
              <a:rPr lang="el-GR" altLang="ja-JP" sz="1800" dirty="0" smtClean="0"/>
              <a:t>μ </a:t>
            </a:r>
            <a:r>
              <a:rPr lang="en-US" altLang="ja-JP" sz="1800" dirty="0" smtClean="0"/>
              <a:t>is 50 points</a:t>
            </a:r>
            <a:br>
              <a:rPr lang="en-US" altLang="ja-JP" sz="1800" dirty="0" smtClean="0"/>
            </a:br>
            <a:r>
              <a:rPr lang="en-US" altLang="ja-JP" sz="1800" dirty="0" smtClean="0"/>
              <a:t>(</a:t>
            </a:r>
            <a:r>
              <a:rPr lang="el-GR" altLang="ja-JP" sz="1800" dirty="0" smtClean="0"/>
              <a:t>Μ = 50, σ = 16.67)</a:t>
            </a:r>
            <a:endParaRPr lang="en-US" altLang="ja-JP" sz="1800" dirty="0" smtClean="0"/>
          </a:p>
          <a:p>
            <a:endParaRPr lang="en-US" altLang="ja-JP" sz="1800" dirty="0" smtClean="0"/>
          </a:p>
          <a:p>
            <a:r>
              <a:rPr lang="en-US" altLang="ja-JP" sz="1800" dirty="0" smtClean="0">
                <a:latin typeface="+mj-ea"/>
                <a:ea typeface="+mj-ea"/>
              </a:rPr>
              <a:t>4</a:t>
            </a:r>
            <a:r>
              <a:rPr lang="ja-JP" altLang="en-US" sz="1800" dirty="0" err="1" smtClean="0">
                <a:latin typeface="+mj-ea"/>
                <a:ea typeface="+mj-ea"/>
              </a:rPr>
              <a:t>．</a:t>
            </a:r>
            <a:r>
              <a:rPr lang="ja-JP" altLang="en-US" sz="1800" dirty="0" smtClean="0">
                <a:solidFill>
                  <a:srgbClr val="C00000"/>
                </a:solidFill>
                <a:latin typeface="+mj-ea"/>
                <a:ea typeface="+mj-ea"/>
              </a:rPr>
              <a:t>成績評価の客観的で厳格な付け方</a:t>
            </a:r>
            <a:endParaRPr lang="ja-JP" altLang="en-US" sz="1800" dirty="0">
              <a:latin typeface="+mj-ea"/>
              <a:ea typeface="+mj-ea"/>
            </a:endParaRPr>
          </a:p>
          <a:p>
            <a:pPr>
              <a:defRPr/>
            </a:pPr>
            <a:r>
              <a:rPr lang="ja-JP" altLang="en-US" sz="1800" dirty="0" smtClean="0">
                <a:latin typeface="+mj-ea"/>
                <a:ea typeface="+mj-ea"/>
              </a:rPr>
              <a:t>偏差値</a:t>
            </a:r>
            <a:r>
              <a:rPr lang="en-US" altLang="ja-JP" sz="1800" dirty="0" smtClean="0">
                <a:latin typeface="+mj-ea"/>
                <a:ea typeface="+mj-ea"/>
              </a:rPr>
              <a:t>SS</a:t>
            </a:r>
            <a:r>
              <a:rPr lang="ja-JP" altLang="en-US" sz="1800" dirty="0" smtClean="0">
                <a:latin typeface="+mj-ea"/>
                <a:ea typeface="+mj-ea"/>
              </a:rPr>
              <a:t>を用いた相対評価が最も客観的で厳格</a:t>
            </a:r>
            <a:endParaRPr lang="en-US" altLang="ja-JP" sz="1800" dirty="0" smtClean="0">
              <a:latin typeface="+mj-ea"/>
              <a:ea typeface="+mj-ea"/>
            </a:endParaRPr>
          </a:p>
          <a:p>
            <a:r>
              <a:rPr lang="ja-JP" altLang="ja-JP" sz="1800" dirty="0" smtClean="0">
                <a:solidFill>
                  <a:srgbClr val="FF0000"/>
                </a:solidFill>
                <a:latin typeface="+mj-ea"/>
                <a:ea typeface="+mj-ea"/>
              </a:rPr>
              <a:t>偏差値</a:t>
            </a:r>
            <a:r>
              <a:rPr lang="en-US" altLang="ja-JP" sz="1800" dirty="0" smtClean="0">
                <a:solidFill>
                  <a:srgbClr val="FF0000"/>
                </a:solidFill>
                <a:latin typeface="+mj-ea"/>
                <a:ea typeface="+mj-ea"/>
              </a:rPr>
              <a:t>T</a:t>
            </a:r>
            <a:r>
              <a:rPr lang="en-US" altLang="ja-JP" sz="1800" i="1" baseline="-25000" dirty="0" smtClean="0">
                <a:solidFill>
                  <a:srgbClr val="FF0000"/>
                </a:solidFill>
                <a:latin typeface="+mj-ea"/>
                <a:ea typeface="+mj-ea"/>
              </a:rPr>
              <a:t>i</a:t>
            </a:r>
            <a:r>
              <a:rPr lang="ja-JP" altLang="ja-JP" sz="1800" dirty="0" smtClean="0">
                <a:solidFill>
                  <a:srgbClr val="FF0000"/>
                </a:solidFill>
                <a:latin typeface="+mj-ea"/>
                <a:ea typeface="+mj-ea"/>
              </a:rPr>
              <a:t>＝</a:t>
            </a:r>
            <a:r>
              <a:rPr lang="en-US" altLang="ja-JP" sz="1800" dirty="0" smtClean="0">
                <a:solidFill>
                  <a:srgbClr val="FF0000"/>
                </a:solidFill>
                <a:latin typeface="+mj-ea"/>
                <a:ea typeface="+mj-ea"/>
              </a:rPr>
              <a:t>50+10*</a:t>
            </a:r>
            <a:r>
              <a:rPr lang="ja-JP" altLang="ja-JP" sz="1800" dirty="0" smtClean="0">
                <a:solidFill>
                  <a:srgbClr val="FF0000"/>
                </a:solidFill>
                <a:latin typeface="+mj-ea"/>
                <a:ea typeface="+mj-ea"/>
              </a:rPr>
              <a:t>（得点</a:t>
            </a:r>
            <a:r>
              <a:rPr lang="ja-JP" altLang="ja-JP" sz="1800" dirty="0" err="1" smtClean="0">
                <a:solidFill>
                  <a:srgbClr val="FF0000"/>
                </a:solidFill>
                <a:latin typeface="+mj-ea"/>
                <a:ea typeface="+mj-ea"/>
              </a:rPr>
              <a:t>ｘ</a:t>
            </a:r>
            <a:r>
              <a:rPr lang="en-US" altLang="ja-JP" sz="1800" i="1" baseline="-25000" dirty="0" err="1" smtClean="0">
                <a:solidFill>
                  <a:srgbClr val="FF0000"/>
                </a:solidFill>
                <a:latin typeface="+mj-ea"/>
                <a:ea typeface="+mj-ea"/>
              </a:rPr>
              <a:t>i</a:t>
            </a:r>
            <a:r>
              <a:rPr lang="ja-JP" altLang="ja-JP" sz="1800" i="1" dirty="0" smtClean="0">
                <a:solidFill>
                  <a:srgbClr val="FF0000"/>
                </a:solidFill>
                <a:latin typeface="+mj-ea"/>
                <a:ea typeface="+mj-ea"/>
              </a:rPr>
              <a:t>－</a:t>
            </a:r>
            <a:r>
              <a:rPr lang="ja-JP" altLang="ja-JP" sz="1800" dirty="0" smtClean="0">
                <a:solidFill>
                  <a:srgbClr val="FF0000"/>
                </a:solidFill>
                <a:latin typeface="+mj-ea"/>
                <a:ea typeface="+mj-ea"/>
              </a:rPr>
              <a:t>平均</a:t>
            </a:r>
            <a:r>
              <a:rPr lang="en-US" altLang="ja-JP" sz="1800" dirty="0" smtClean="0">
                <a:solidFill>
                  <a:srgbClr val="FF0000"/>
                </a:solidFill>
                <a:latin typeface="+mj-ea"/>
                <a:ea typeface="+mj-ea"/>
              </a:rPr>
              <a:t>μ</a:t>
            </a:r>
            <a:r>
              <a:rPr lang="ja-JP" altLang="ja-JP" sz="1800" dirty="0" smtClean="0">
                <a:solidFill>
                  <a:srgbClr val="FF0000"/>
                </a:solidFill>
                <a:latin typeface="+mj-ea"/>
                <a:ea typeface="+mj-ea"/>
              </a:rPr>
              <a:t>）／標準偏差</a:t>
            </a:r>
            <a:r>
              <a:rPr lang="en-US" altLang="ja-JP" sz="1800" dirty="0" smtClean="0">
                <a:solidFill>
                  <a:srgbClr val="FF0000"/>
                </a:solidFill>
                <a:latin typeface="+mj-ea"/>
                <a:ea typeface="+mj-ea"/>
              </a:rPr>
              <a:t>σ</a:t>
            </a:r>
            <a:endParaRPr lang="ja-JP" altLang="ja-JP" sz="1800" dirty="0" smtClean="0">
              <a:solidFill>
                <a:srgbClr val="FF0000"/>
              </a:solidFill>
              <a:latin typeface="+mj-ea"/>
              <a:ea typeface="+mj-ea"/>
            </a:endParaRPr>
          </a:p>
          <a:p>
            <a:r>
              <a:rPr lang="ja-JP" altLang="en-US" sz="1800" dirty="0" smtClean="0">
                <a:solidFill>
                  <a:srgbClr val="FF0000"/>
                </a:solidFill>
                <a:latin typeface="+mj-ea"/>
                <a:ea typeface="+mj-ea"/>
              </a:rPr>
              <a:t>　　　　　　</a:t>
            </a:r>
            <a:r>
              <a:rPr lang="ja-JP" altLang="ja-JP" sz="1800" dirty="0" smtClean="0">
                <a:solidFill>
                  <a:srgbClr val="FF0000"/>
                </a:solidFill>
                <a:latin typeface="+mj-ea"/>
                <a:ea typeface="+mj-ea"/>
              </a:rPr>
              <a:t>＝</a:t>
            </a:r>
            <a:r>
              <a:rPr lang="en-US" altLang="ja-JP" sz="1800" dirty="0" smtClean="0">
                <a:solidFill>
                  <a:srgbClr val="FF0000"/>
                </a:solidFill>
                <a:latin typeface="+mj-ea"/>
                <a:ea typeface="+mj-ea"/>
              </a:rPr>
              <a:t>50+10*</a:t>
            </a:r>
            <a:r>
              <a:rPr lang="ja-JP" altLang="ja-JP" sz="1800" dirty="0" smtClean="0">
                <a:solidFill>
                  <a:srgbClr val="FF0000"/>
                </a:solidFill>
                <a:latin typeface="+mj-ea"/>
                <a:ea typeface="+mj-ea"/>
              </a:rPr>
              <a:t>偏差</a:t>
            </a:r>
            <a:r>
              <a:rPr lang="en-US" altLang="ja-JP" sz="1800" dirty="0" err="1" smtClean="0">
                <a:solidFill>
                  <a:srgbClr val="FF0000"/>
                </a:solidFill>
                <a:latin typeface="+mj-ea"/>
                <a:ea typeface="+mj-ea"/>
              </a:rPr>
              <a:t>d</a:t>
            </a:r>
            <a:r>
              <a:rPr lang="en-US" altLang="ja-JP" sz="1800" i="1" baseline="-25000" dirty="0" err="1" smtClean="0">
                <a:solidFill>
                  <a:srgbClr val="FF0000"/>
                </a:solidFill>
                <a:latin typeface="+mj-ea"/>
                <a:ea typeface="+mj-ea"/>
              </a:rPr>
              <a:t>i</a:t>
            </a:r>
            <a:r>
              <a:rPr lang="ja-JP" altLang="ja-JP" sz="1800" dirty="0" smtClean="0">
                <a:solidFill>
                  <a:srgbClr val="FF0000"/>
                </a:solidFill>
                <a:latin typeface="+mj-ea"/>
                <a:ea typeface="+mj-ea"/>
              </a:rPr>
              <a:t>／標準偏差</a:t>
            </a:r>
            <a:r>
              <a:rPr lang="en-US" altLang="ja-JP" sz="1800" dirty="0" smtClean="0">
                <a:solidFill>
                  <a:srgbClr val="FF0000"/>
                </a:solidFill>
                <a:latin typeface="+mj-ea"/>
                <a:ea typeface="+mj-ea"/>
              </a:rPr>
              <a:t>σ </a:t>
            </a:r>
            <a:endParaRPr lang="ja-JP" altLang="ja-JP" sz="1800" dirty="0" smtClean="0">
              <a:solidFill>
                <a:srgbClr val="FF0000"/>
              </a:solidFill>
              <a:latin typeface="+mj-ea"/>
              <a:ea typeface="+mj-ea"/>
            </a:endParaRPr>
          </a:p>
          <a:p>
            <a:pPr>
              <a:defRPr/>
            </a:pPr>
            <a:r>
              <a:rPr lang="ja-JP" altLang="en-US" sz="1800" dirty="0" smtClean="0">
                <a:latin typeface="+mj-ea"/>
                <a:ea typeface="+mj-ea"/>
              </a:rPr>
              <a:t>（表）平均点</a:t>
            </a:r>
            <a:r>
              <a:rPr lang="en-US" altLang="ja-JP" sz="1800" dirty="0" smtClean="0">
                <a:latin typeface="+mj-ea"/>
                <a:ea typeface="+mj-ea"/>
              </a:rPr>
              <a:t>μ</a:t>
            </a:r>
            <a:r>
              <a:rPr lang="ja-JP" altLang="en-US" sz="1800" dirty="0" smtClean="0">
                <a:latin typeface="+mj-ea"/>
                <a:ea typeface="+mj-ea"/>
              </a:rPr>
              <a:t>が</a:t>
            </a:r>
            <a:r>
              <a:rPr lang="en-US" altLang="ja-JP" sz="1800" dirty="0" smtClean="0">
                <a:latin typeface="+mj-ea"/>
                <a:ea typeface="+mj-ea"/>
              </a:rPr>
              <a:t>50</a:t>
            </a:r>
            <a:r>
              <a:rPr lang="ja-JP" altLang="en-US" sz="1800" dirty="0" smtClean="0">
                <a:latin typeface="+mj-ea"/>
                <a:ea typeface="+mj-ea"/>
              </a:rPr>
              <a:t>点の場合の成績評価分布</a:t>
            </a:r>
            <a:endParaRPr lang="en-US" altLang="ja-JP" sz="1800" dirty="0" smtClean="0">
              <a:latin typeface="+mj-ea"/>
              <a:ea typeface="+mj-ea"/>
            </a:endParaRPr>
          </a:p>
          <a:p>
            <a:pPr>
              <a:defRPr/>
            </a:pPr>
            <a:r>
              <a:rPr lang="ja-JP" altLang="en-US" sz="1800" dirty="0" smtClean="0">
                <a:latin typeface="+mj-ea"/>
                <a:ea typeface="+mj-ea"/>
              </a:rPr>
              <a:t>（</a:t>
            </a:r>
            <a:r>
              <a:rPr lang="en-US" altLang="ja-JP" sz="1800" dirty="0" smtClean="0">
                <a:latin typeface="+mj-ea"/>
                <a:ea typeface="+mj-ea"/>
              </a:rPr>
              <a:t>μ</a:t>
            </a:r>
            <a:r>
              <a:rPr lang="ja-JP" altLang="en-US" sz="1800" dirty="0" smtClean="0">
                <a:latin typeface="+mj-ea"/>
                <a:ea typeface="+mj-ea"/>
              </a:rPr>
              <a:t>＝</a:t>
            </a:r>
            <a:r>
              <a:rPr lang="en-US" altLang="ja-JP" sz="1800" dirty="0" smtClean="0">
                <a:latin typeface="+mj-ea"/>
                <a:ea typeface="+mj-ea"/>
              </a:rPr>
              <a:t>50, σ</a:t>
            </a:r>
            <a:r>
              <a:rPr lang="ja-JP" altLang="en-US" sz="1800" dirty="0" smtClean="0">
                <a:latin typeface="+mj-ea"/>
                <a:ea typeface="+mj-ea"/>
              </a:rPr>
              <a:t>＝</a:t>
            </a:r>
            <a:r>
              <a:rPr lang="en-US" altLang="ja-JP" sz="1800" dirty="0" smtClean="0">
                <a:latin typeface="+mj-ea"/>
                <a:ea typeface="+mj-ea"/>
              </a:rPr>
              <a:t>16.67</a:t>
            </a:r>
            <a:r>
              <a:rPr lang="ja-JP" altLang="en-US" sz="1800" dirty="0" smtClean="0">
                <a:latin typeface="+mj-ea"/>
                <a:ea typeface="+mj-ea"/>
              </a:rPr>
              <a:t>）</a:t>
            </a:r>
          </a:p>
          <a:p>
            <a:pPr>
              <a:defRPr/>
            </a:pPr>
            <a:endParaRPr lang="en-US" altLang="ja-JP" sz="1800" dirty="0" smtClean="0">
              <a:latin typeface="+mj-ea"/>
              <a:ea typeface="+mj-ea"/>
            </a:endParaRPr>
          </a:p>
          <a:p>
            <a:pPr>
              <a:defRPr/>
            </a:pPr>
            <a:r>
              <a:rPr lang="en-US" altLang="ja-JP" sz="1800" dirty="0" smtClean="0">
                <a:latin typeface="+mj-ea"/>
                <a:ea typeface="+mj-ea"/>
              </a:rPr>
              <a:t>     Absolute Evaluation    Relative Evaluation </a:t>
            </a:r>
            <a:endParaRPr lang="ja-JP" altLang="en-US" sz="1800" dirty="0">
              <a:latin typeface="+mj-ea"/>
              <a:ea typeface="+mj-ea"/>
            </a:endParaRPr>
          </a:p>
          <a:p>
            <a:r>
              <a:rPr lang="en-US" altLang="ja-JP" sz="2000" dirty="0" smtClean="0">
                <a:latin typeface="+mj-ea"/>
                <a:ea typeface="+mj-ea"/>
              </a:rPr>
              <a:t> </a:t>
            </a: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0" y="4941168"/>
            <a:ext cx="5638800" cy="1916832"/>
          </a:xfrm>
          <a:prstGeom prst="rect">
            <a:avLst/>
          </a:prstGeom>
          <a:noFill/>
          <a:ln w="9525">
            <a:noFill/>
            <a:miter lim="800000"/>
            <a:headEnd/>
            <a:tailEnd/>
          </a:ln>
        </p:spPr>
      </p:pic>
      <p:pic>
        <p:nvPicPr>
          <p:cNvPr id="6" name="図 5"/>
          <p:cNvPicPr/>
          <p:nvPr/>
        </p:nvPicPr>
        <p:blipFill>
          <a:blip r:embed="rId3" cstate="print"/>
          <a:srcRect/>
          <a:stretch>
            <a:fillRect/>
          </a:stretch>
        </p:blipFill>
        <p:spPr bwMode="auto">
          <a:xfrm>
            <a:off x="5685754" y="3916964"/>
            <a:ext cx="3458246" cy="29410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3860</TotalTime>
  <Words>1134</Words>
  <Application>Microsoft Office PowerPoint</Application>
  <PresentationFormat>画面に合わせる (4:3)</PresentationFormat>
  <Paragraphs>288</Paragraphs>
  <Slides>19</Slides>
  <Notes>1</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雪藤</vt:lpstr>
      <vt:lpstr> Orientations of Macroeconomics </vt:lpstr>
      <vt:lpstr>1. What are Qualifications for Bachelor’s Degree of University Education?  　　　　　 大学教育の学士力とは何か</vt:lpstr>
      <vt:lpstr>1B. What are Qualifications for Bachelor’s Degree of University Education?   大学教育の学士力とは何か</vt:lpstr>
      <vt:lpstr>1C. What are Qualifications for Bachelor's Degree of University Education?   大学教育の学士力とは何か</vt:lpstr>
      <vt:lpstr>２. What are Liberal Arts and Specialized Subjects? 教養科目と専門科目</vt:lpstr>
      <vt:lpstr>３. What are Grading Systems?  　　成績評価基準</vt:lpstr>
      <vt:lpstr>３B. What are Grading Systems?  　　成績評価基準</vt:lpstr>
      <vt:lpstr>３C. What are Grading Systems?  　　成績評価基準</vt:lpstr>
      <vt:lpstr>３D. What are Grading Systems?　　　成績評価基準</vt:lpstr>
      <vt:lpstr>３E. References  of Grading System and GPA   成績評価基準とGPAの参考文献</vt:lpstr>
      <vt:lpstr>４. How to Study and Text Books  勉強の仕方と教科書</vt:lpstr>
      <vt:lpstr>４B. How to Study Text Books  教科書</vt:lpstr>
      <vt:lpstr>５． What is science? 　　　科学とは何か</vt:lpstr>
      <vt:lpstr>６． Scientific method  科学の方法</vt:lpstr>
      <vt:lpstr>７. Difference between economics and  business administration    経済学と経営学の違い</vt:lpstr>
      <vt:lpstr>７B． Difference between economics and   business administration    経済学と経営学の違い</vt:lpstr>
      <vt:lpstr>８. What is economy? 　経済とは何か</vt:lpstr>
      <vt:lpstr>９. What is the etymology of economy?  経済の語源は何か</vt:lpstr>
      <vt:lpstr>10. Purposes of Macroeconomics   マクロ経済学の課題</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HIMIKO</cp:lastModifiedBy>
  <cp:revision>272</cp:revision>
  <dcterms:created xsi:type="dcterms:W3CDTF">2008-03-18T06:49:50Z</dcterms:created>
  <dcterms:modified xsi:type="dcterms:W3CDTF">2018-04-05T06:33:58Z</dcterms:modified>
</cp:coreProperties>
</file>